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handoutMasterIdLst>
    <p:handoutMasterId r:id="rId22"/>
  </p:handoutMasterIdLst>
  <p:sldIdLst>
    <p:sldId id="413" r:id="rId4"/>
    <p:sldId id="414" r:id="rId5"/>
    <p:sldId id="415" r:id="rId6"/>
    <p:sldId id="581" r:id="rId7"/>
    <p:sldId id="519" r:id="rId8"/>
    <p:sldId id="578" r:id="rId9"/>
    <p:sldId id="574" r:id="rId10"/>
    <p:sldId id="423" r:id="rId11"/>
    <p:sldId id="559" r:id="rId13"/>
    <p:sldId id="579" r:id="rId14"/>
    <p:sldId id="580" r:id="rId15"/>
    <p:sldId id="582" r:id="rId16"/>
    <p:sldId id="583" r:id="rId17"/>
    <p:sldId id="584" r:id="rId18"/>
    <p:sldId id="585" r:id="rId19"/>
    <p:sldId id="586" r:id="rId20"/>
    <p:sldId id="587" r:id="rId21"/>
  </p:sldIdLst>
  <p:sldSz cx="9144000" cy="5143500" type="screen16x9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0" clrIdx="0"/>
  <p:cmAuthor id="2" name="bing" initials="b" lastIdx="1" clrIdx="0"/>
  <p:cmAuthor id="3" name="宋洁然" initials="宋" lastIdx="2" clrIdx="1"/>
  <p:cmAuthor id="4" name="作者" initials="作" lastIdx="0" clrIdx="1"/>
  <p:cmAuthor id="5" name="ming qiu" initials="m" lastIdx="17" clrIdx="1"/>
  <p:cmAuthor id="6" name="Administrator" initials="A" lastIdx="1" clrIdx="2"/>
  <p:cmAuthor id="7" name="admin" initials="a" lastIdx="1" clrIdx="9"/>
  <p:cmAuthor id="8" name="王习习" initials="王" lastIdx="2" clrIdx="0"/>
  <p:cmAuthor id="9" name="lenovo" initials="l" lastIdx="6" clrIdx="2"/>
  <p:cmAuthor id="10" name="EDZ" initials="E" lastIdx="1" clrIdx="6"/>
  <p:cmAuthor id="0" name="邵阳" initials="邵" lastIdx="2" clrIdx="0"/>
  <p:cmAuthor id="76" name="徐津津" initials="徐" lastIdx="1" clrIdx="25"/>
  <p:cmAuthor id="11" name="Emily Lu Chen" initials="emilchen" lastIdx="3" clrIdx="11"/>
  <p:cmAuthor id="12" name="Windows 用户" initials="W用" lastIdx="8" clrIdx="12"/>
  <p:cmAuthor id="13" name="xu,qiaohan" initials="x" lastIdx="1" clrIdx="13"/>
  <p:cmAuthor id="2001" name="骆倩怡_Znauj26B" initials="authorId_382814100" lastIdx="0" clrIdx="0"/>
  <p:cmAuthor id="14" name="wang luyan" initials="wl" lastIdx="1" clrIdx="13"/>
  <p:cmAuthor id="15" name="Happy" initials="H" lastIdx="2" clrIdx="14"/>
  <p:cmAuthor id="16" name="李 里" initials="李" lastIdx="3" clrIdx="17"/>
  <p:cmAuthor id="17" name="Lennox" initials="L" lastIdx="2" clrIdx="17"/>
  <p:cmAuthor id="18" name="饶晗昕" initials="饶" lastIdx="1" clrIdx="17"/>
  <p:cmAuthor id="19" name="yuqiang.qyq" initials="y" lastIdx="1" clrIdx="18"/>
  <p:cmAuthor id="20" name="wb_zhangjing173" initials="w" lastIdx="1" clrIdx="19"/>
  <p:cmAuthor id="21" name="ciel" initials="c" lastIdx="1" clrIdx="0"/>
  <p:cmAuthor id="22" name="v2691" initials="v" lastIdx="1" clrIdx="0"/>
  <p:cmAuthor id="23" name="89709" initials="8" lastIdx="1" clrIdx="22"/>
  <p:cmAuthor id="25" name="厉超" initials="厉" lastIdx="1" clrIdx="24"/>
  <p:cmAuthor id="26" name="饶坏坏" initials="饶" lastIdx="2" clrIdx="25"/>
  <p:cmAuthor id="27" name="医保局 瑞安" initials="医瑞" lastIdx="1" clrIdx="26"/>
  <p:cmAuthor id="28" name="liangfangfang" initials="l" lastIdx="1" clrIdx="27"/>
  <p:cmAuthor id="30" name="续晓婧" initials="续" lastIdx="2" clrIdx="0"/>
  <p:cmAuthor id="31" name="余潇迎" initials="余" lastIdx="2" clrIdx="0"/>
  <p:cmAuthor id="32" name="陈翔" initials="陈" lastIdx="1" clrIdx="31"/>
  <p:cmAuthor id="33" name="WHTP" initials="W" lastIdx="1" clrIdx="20"/>
  <p:cmAuthor id="34" name="YANGS-PC" initials="Y" lastIdx="0" clrIdx="0"/>
  <p:cmAuthor id="35" name="程康平" initials="程" lastIdx="2" clrIdx="0"/>
  <p:cmAuthor id="36" name="anni" initials="a" lastIdx="1" clrIdx="0"/>
  <p:cmAuthor id="37" name="w" initials="w" lastIdx="2" clrIdx="0"/>
  <p:cmAuthor id="38" name="陈 橙橙" initials="陈" lastIdx="1" clrIdx="21"/>
  <p:cmAuthor id="39" name="胡君" initials="胡" lastIdx="20" clrIdx="0"/>
  <p:cmAuthor id="40" name="Jinyi" initials="J" lastIdx="42" clrIdx="2"/>
  <p:cmAuthor id="41" name="gaojg02" initials="g" lastIdx="0" clrIdx="0"/>
  <p:cmAuthor id="42" name="建琼 姜" initials="建" lastIdx="1" clrIdx="22"/>
  <p:cmAuthor id="43" name="刘云轩" initials="刘" lastIdx="1" clrIdx="0"/>
  <p:cmAuthor id="44" name="季玉洁" initials="季" lastIdx="22" clrIdx="0"/>
  <p:cmAuthor id="45" name="姜文静" initials="姜" lastIdx="1" clrIdx="0"/>
  <p:cmAuthor id="46" name="姓 汤旭铭" initials="姓" lastIdx="1" clrIdx="0"/>
  <p:cmAuthor id="47" name="dingenshi" initials="d" lastIdx="1" clrIdx="0"/>
  <p:cmAuthor id="48" name="实习生_严政宇" initials="实" lastIdx="2" clrIdx="1"/>
  <p:cmAuthor id="49" name="ZhangYu" initials="Z" lastIdx="1" clrIdx="0"/>
  <p:cmAuthor id="50" name="jing.xue" initials="j" lastIdx="23" clrIdx="0"/>
  <p:cmAuthor id="51" name="PC" initials="P" lastIdx="19" clrIdx="3"/>
  <p:cmAuthor id="52" name="先生 叶" initials="先" lastIdx="1" clrIdx="22"/>
  <p:cmAuthor id="53" name="方方" initials="方" lastIdx="1" clrIdx="0"/>
  <p:cmAuthor id="54" name="江涛 李" initials="江" lastIdx="2" clrIdx="0"/>
  <p:cmAuthor id="55" name="zhenwb" initials="z" lastIdx="1" clrIdx="17"/>
  <p:cmAuthor id="56" name="朱粒" initials="朱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64A6"/>
    <a:srgbClr val="99BCD6"/>
    <a:srgbClr val="005DA2"/>
    <a:srgbClr val="F79600"/>
    <a:srgbClr val="3992DB"/>
    <a:srgbClr val="0F1836"/>
    <a:srgbClr val="FDFDFD"/>
    <a:srgbClr val="D9D9D9"/>
    <a:srgbClr val="DCD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5" autoAdjust="0"/>
    <p:restoredTop sz="94660" autoAdjust="0"/>
  </p:normalViewPr>
  <p:slideViewPr>
    <p:cSldViewPr showGuides="1">
      <p:cViewPr>
        <p:scale>
          <a:sx n="130" d="100"/>
          <a:sy n="130" d="100"/>
        </p:scale>
        <p:origin x="-1260" y="-372"/>
      </p:cViewPr>
      <p:guideLst>
        <p:guide orient="horz" pos="1665"/>
        <p:guide pos="30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960"/>
        <p:guide pos="22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gs" Target="tags/tag8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62016" y="3931500"/>
            <a:ext cx="5296132" cy="3216682"/>
          </a:xfrm>
          <a:prstGeom prst="rect">
            <a:avLst/>
          </a:prstGeom>
        </p:spPr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3829"/>
            <a:ext cx="3655181" cy="61793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034"/>
            <a:ext cx="3655181" cy="26432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3829"/>
            <a:ext cx="3655181" cy="61793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034"/>
            <a:ext cx="3655181" cy="26432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8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  <p:txStyles>
    <p:titleStyle>
      <a:lvl1pPr marL="914400" lvl="0" indent="-91440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8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  <p:txStyles>
    <p:titleStyle>
      <a:lvl1pPr marL="914400" lvl="0" indent="-91440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3" Type="http://schemas.openxmlformats.org/officeDocument/2006/relationships/notesSlide" Target="../notesSlides/notesSlide4.xml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78.xml"/><Relationship Id="rId10" Type="http://schemas.openxmlformats.org/officeDocument/2006/relationships/tags" Target="../tags/tag77.xml"/><Relationship Id="rId1" Type="http://schemas.openxmlformats.org/officeDocument/2006/relationships/tags" Target="../tags/tag6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5" Type="http://schemas.openxmlformats.org/officeDocument/2006/relationships/slideLayout" Target="../slideLayouts/slideLayout7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tags" Target="../tags/tag31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5" Type="http://schemas.openxmlformats.org/officeDocument/2006/relationships/slideLayout" Target="../slideLayouts/slideLayout18.xml"/><Relationship Id="rId24" Type="http://schemas.openxmlformats.org/officeDocument/2006/relationships/tags" Target="../tags/tag48.xml"/><Relationship Id="rId23" Type="http://schemas.openxmlformats.org/officeDocument/2006/relationships/tags" Target="../tags/tag47.xml"/><Relationship Id="rId22" Type="http://schemas.openxmlformats.org/officeDocument/2006/relationships/tags" Target="../tags/tag46.xml"/><Relationship Id="rId21" Type="http://schemas.openxmlformats.org/officeDocument/2006/relationships/tags" Target="../tags/tag45.xml"/><Relationship Id="rId20" Type="http://schemas.openxmlformats.org/officeDocument/2006/relationships/tags" Target="../tags/tag44.xml"/><Relationship Id="rId2" Type="http://schemas.openxmlformats.org/officeDocument/2006/relationships/tags" Target="../tags/tag26.xml"/><Relationship Id="rId19" Type="http://schemas.openxmlformats.org/officeDocument/2006/relationships/tags" Target="../tags/tag43.xml"/><Relationship Id="rId18" Type="http://schemas.openxmlformats.org/officeDocument/2006/relationships/tags" Target="../tags/tag42.xml"/><Relationship Id="rId17" Type="http://schemas.openxmlformats.org/officeDocument/2006/relationships/tags" Target="../tags/tag41.xml"/><Relationship Id="rId16" Type="http://schemas.openxmlformats.org/officeDocument/2006/relationships/tags" Target="../tags/tag40.xml"/><Relationship Id="rId15" Type="http://schemas.openxmlformats.org/officeDocument/2006/relationships/tags" Target="../tags/tag39.xml"/><Relationship Id="rId14" Type="http://schemas.openxmlformats.org/officeDocument/2006/relationships/tags" Target="../tags/tag38.xml"/><Relationship Id="rId13" Type="http://schemas.openxmlformats.org/officeDocument/2006/relationships/tags" Target="../tags/tag37.xml"/><Relationship Id="rId12" Type="http://schemas.openxmlformats.org/officeDocument/2006/relationships/tags" Target="../tags/tag36.xml"/><Relationship Id="rId11" Type="http://schemas.openxmlformats.org/officeDocument/2006/relationships/tags" Target="../tags/tag35.xml"/><Relationship Id="rId10" Type="http://schemas.openxmlformats.org/officeDocument/2006/relationships/tags" Target="../tags/tag34.xml"/><Relationship Id="rId1" Type="http://schemas.openxmlformats.org/officeDocument/2006/relationships/tags" Target="../tags/tag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3" Type="http://schemas.openxmlformats.org/officeDocument/2006/relationships/notesSlide" Target="../notesSlides/notesSlide1.xml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tags" Target="../tags/tag49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9" name="组合 41"/>
          <p:cNvGrpSpPr/>
          <p:nvPr/>
        </p:nvGrpSpPr>
        <p:grpSpPr>
          <a:xfrm>
            <a:off x="265113" y="1652588"/>
            <a:ext cx="8455025" cy="1816100"/>
            <a:chOff x="0" y="0"/>
            <a:chExt cx="3936003" cy="781165"/>
          </a:xfrm>
        </p:grpSpPr>
        <p:sp>
          <p:nvSpPr>
            <p:cNvPr id="4100" name="等腰三角形 43"/>
            <p:cNvSpPr/>
            <p:nvPr/>
          </p:nvSpPr>
          <p:spPr>
            <a:xfrm>
              <a:off x="1063169" y="0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4101" name="等腰三角形 44"/>
            <p:cNvSpPr/>
            <p:nvPr/>
          </p:nvSpPr>
          <p:spPr>
            <a:xfrm flipV="1">
              <a:off x="29564" y="424651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4102" name="矩形 45"/>
            <p:cNvSpPr/>
            <p:nvPr/>
          </p:nvSpPr>
          <p:spPr>
            <a:xfrm>
              <a:off x="0" y="83786"/>
              <a:ext cx="3936003" cy="611981"/>
            </a:xfrm>
            <a:prstGeom prst="rect">
              <a:avLst/>
            </a:prstGeom>
            <a:solidFill>
              <a:srgbClr val="00A1E5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4103" name="平行四边形 46"/>
            <p:cNvSpPr/>
            <p:nvPr/>
          </p:nvSpPr>
          <p:spPr>
            <a:xfrm>
              <a:off x="206271" y="275"/>
              <a:ext cx="1036076" cy="779005"/>
            </a:xfrm>
            <a:prstGeom prst="parallelogram">
              <a:avLst>
                <a:gd name="adj" fmla="val 48200"/>
              </a:avLst>
            </a:prstGeom>
            <a:solidFill>
              <a:srgbClr val="007EC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4104" name="TextBox 23"/>
          <p:cNvSpPr/>
          <p:nvPr/>
        </p:nvSpPr>
        <p:spPr>
          <a:xfrm>
            <a:off x="2519680" y="1803400"/>
            <a:ext cx="6372860" cy="14503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lnSpc>
                <a:spcPct val="13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202</a:t>
            </a:r>
            <a:r>
              <a:rPr lang="x-none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6</a:t>
            </a: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年城乡居民基本医疗保险集中缴费宣讲</a:t>
            </a:r>
            <a:endParaRPr lang="zh-CN" altLang="en-US" sz="3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MS PGothic" panose="020B0600070205080204" pitchFamily="2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4104" grpId="0" bldLvl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就医指南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2071370" y="894080"/>
            <a:ext cx="5589905" cy="737870"/>
            <a:chOff x="5228512" y="1109269"/>
            <a:chExt cx="2995753" cy="737953"/>
          </a:xfrm>
        </p:grpSpPr>
        <p:sp>
          <p:nvSpPr>
            <p:cNvPr id="21" name="TextBox 20"/>
            <p:cNvSpPr txBox="1"/>
            <p:nvPr>
              <p:custDataLst>
                <p:tags r:id="rId1"/>
              </p:custDataLst>
            </p:nvPr>
          </p:nvSpPr>
          <p:spPr>
            <a:xfrm>
              <a:off x="5228512" y="1518255"/>
              <a:ext cx="2995753" cy="328967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Rectangle 71"/>
            <p:cNvSpPr/>
            <p:nvPr>
              <p:custDataLst>
                <p:tags r:id="rId2"/>
              </p:custDataLst>
            </p:nvPr>
          </p:nvSpPr>
          <p:spPr>
            <a:xfrm>
              <a:off x="5228513" y="1109269"/>
              <a:ext cx="1694180" cy="311185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5" name="TextBox 32"/>
          <p:cNvSpPr txBox="1"/>
          <p:nvPr>
            <p:custDataLst>
              <p:tags r:id="rId3"/>
            </p:custDataLst>
          </p:nvPr>
        </p:nvSpPr>
        <p:spPr>
          <a:xfrm>
            <a:off x="454025" y="2932430"/>
            <a:ext cx="1527810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2000" spc="300" dirty="0">
                <a:sym typeface="+mn-ea"/>
              </a:rPr>
              <a:t>补缴</a:t>
            </a:r>
            <a:r>
              <a:rPr lang="en-US" altLang="zh-CN" sz="2000" spc="300" dirty="0">
                <a:sym typeface="+mn-ea"/>
              </a:rPr>
              <a:t>30</a:t>
            </a:r>
            <a:r>
              <a:rPr lang="zh-CN" altLang="en-US" sz="2000" spc="300" dirty="0">
                <a:sym typeface="+mn-ea"/>
              </a:rPr>
              <a:t>元</a:t>
            </a:r>
            <a:endParaRPr lang="zh-CN" altLang="en-US" sz="2000" spc="300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sym typeface="+mn-ea"/>
            </a:endParaRPr>
          </a:p>
        </p:txBody>
      </p:sp>
      <p:sp>
        <p:nvSpPr>
          <p:cNvPr id="54" name="TextBox 53"/>
          <p:cNvSpPr txBox="1"/>
          <p:nvPr>
            <p:custDataLst>
              <p:tags r:id="rId4"/>
            </p:custDataLst>
          </p:nvPr>
        </p:nvSpPr>
        <p:spPr>
          <a:xfrm>
            <a:off x="790575" y="844550"/>
            <a:ext cx="755650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150000"/>
              </a:lnSpc>
            </a:pPr>
            <a:r>
              <a:rPr lang="zh-CN" sz="16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重要提示：</a:t>
            </a:r>
            <a:endParaRPr lang="zh-CN" sz="16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  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因医保跨统筹区无法自动接续，若大学生在异地参加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2025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年度城乡居民医保，在我市缴纳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2026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年度费用后，请务必于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2026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月起，通过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大连市医保局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微信公众号或线下经办窗口办医保关系转移，将异地居民医保转入我市。未及时办理将导致缴费记录断接，产生待遇等待期。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l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7" name="组合 41"/>
          <p:cNvGrpSpPr/>
          <p:nvPr/>
        </p:nvGrpSpPr>
        <p:grpSpPr>
          <a:xfrm>
            <a:off x="265113" y="1652588"/>
            <a:ext cx="8455025" cy="1816100"/>
            <a:chOff x="0" y="0"/>
            <a:chExt cx="3936003" cy="781165"/>
          </a:xfrm>
        </p:grpSpPr>
        <p:sp>
          <p:nvSpPr>
            <p:cNvPr id="6148" name="等腰三角形 43"/>
            <p:cNvSpPr/>
            <p:nvPr/>
          </p:nvSpPr>
          <p:spPr>
            <a:xfrm>
              <a:off x="1063169" y="0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49" name="等腰三角形 44"/>
            <p:cNvSpPr/>
            <p:nvPr/>
          </p:nvSpPr>
          <p:spPr>
            <a:xfrm flipV="1">
              <a:off x="29564" y="424651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0" name="矩形 45"/>
            <p:cNvSpPr/>
            <p:nvPr/>
          </p:nvSpPr>
          <p:spPr>
            <a:xfrm>
              <a:off x="0" y="83786"/>
              <a:ext cx="3936003" cy="611981"/>
            </a:xfrm>
            <a:prstGeom prst="rect">
              <a:avLst/>
            </a:prstGeom>
            <a:solidFill>
              <a:srgbClr val="00A1E5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1" name="平行四边形 46"/>
            <p:cNvSpPr/>
            <p:nvPr/>
          </p:nvSpPr>
          <p:spPr>
            <a:xfrm>
              <a:off x="206271" y="275"/>
              <a:ext cx="1036076" cy="779005"/>
            </a:xfrm>
            <a:prstGeom prst="parallelogram">
              <a:avLst>
                <a:gd name="adj" fmla="val 48200"/>
              </a:avLst>
            </a:prstGeom>
            <a:solidFill>
              <a:srgbClr val="007EC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152" name="TextBox 23"/>
          <p:cNvSpPr/>
          <p:nvPr/>
        </p:nvSpPr>
        <p:spPr>
          <a:xfrm>
            <a:off x="2930525" y="2132013"/>
            <a:ext cx="5184775" cy="7708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lnSpc>
                <a:spcPct val="13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MS PGothic" panose="020B0600070205080204" pitchFamily="2" charset="-128"/>
              </a:rPr>
              <a:t>待遇政策</a:t>
            </a:r>
            <a:endParaRPr lang="zh-CN" altLang="en-US" sz="3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MS PGothic" panose="020B0600070205080204" pitchFamily="2" charset="-128"/>
            </a:endParaRPr>
          </a:p>
        </p:txBody>
      </p:sp>
      <p:sp>
        <p:nvSpPr>
          <p:cNvPr id="6153" name="文本框 6"/>
          <p:cNvSpPr/>
          <p:nvPr/>
        </p:nvSpPr>
        <p:spPr>
          <a:xfrm>
            <a:off x="1091565" y="1911350"/>
            <a:ext cx="1536065" cy="1297940"/>
          </a:xfrm>
          <a:prstGeom prst="rect">
            <a:avLst/>
          </a:prstGeom>
          <a:noFill/>
          <a:ln w="9525">
            <a:noFill/>
          </a:ln>
        </p:spPr>
        <p:txBody>
          <a:bodyPr wrap="square" lIns="68575" tIns="34287" rIns="68575" bIns="34287">
            <a:spAutoFit/>
          </a:bodyPr>
          <a:p>
            <a:pPr eaLnBrk="1" hangingPunct="1"/>
            <a:r>
              <a:rPr lang="en-US" altLang="zh-CN" sz="80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rPr>
              <a:t>04</a:t>
            </a:r>
            <a:endParaRPr lang="zh-CN" altLang="en-US" sz="8000" dirty="0">
              <a:solidFill>
                <a:schemeClr val="bg1"/>
              </a:solidFill>
              <a:latin typeface="Impact" panose="020B0806030902050204" pitchFamily="34" charset="0"/>
              <a:sym typeface="Impact" panose="020B080603090205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152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医保待遇政策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圆角矩形 5"/>
          <p:cNvSpPr/>
          <p:nvPr>
            <p:custDataLst>
              <p:tags r:id="rId1"/>
            </p:custDataLst>
          </p:nvPr>
        </p:nvSpPr>
        <p:spPr>
          <a:xfrm>
            <a:off x="3636010" y="2287270"/>
            <a:ext cx="3836670" cy="63627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rgbClr val="6096E6">
              <a:shade val="50000"/>
            </a:srgbClr>
          </a:lnRef>
          <a:fillRef idx="1">
            <a:srgbClr val="6096E6"/>
          </a:fillRef>
          <a:effectRef idx="0">
            <a:srgbClr val="6096E6"/>
          </a:effectRef>
          <a:fontRef idx="minor">
            <a:srgbClr val="FFFFFF"/>
          </a:fontRef>
        </p:style>
        <p:txBody>
          <a:bodyPr rtlCol="0" anchor="ctr"/>
          <a:lstStyle/>
          <a:p>
            <a:pPr algn="ctr" fontAlgn="base"/>
            <a:endParaRPr lang="zh-CN" altLang="en-US" strike="noStrike" noProof="1"/>
          </a:p>
        </p:txBody>
      </p:sp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467301" y="1131967"/>
            <a:ext cx="7125394" cy="2945692"/>
            <a:chOff x="2255" y="1189"/>
            <a:chExt cx="14646" cy="6000"/>
          </a:xfrm>
        </p:grpSpPr>
        <p:cxnSp>
          <p:nvCxnSpPr>
            <p:cNvPr id="11" name="肘形连接符 10"/>
            <p:cNvCxnSpPr/>
            <p:nvPr>
              <p:custDataLst>
                <p:tags r:id="rId3"/>
              </p:custDataLst>
            </p:nvPr>
          </p:nvCxnSpPr>
          <p:spPr>
            <a:xfrm>
              <a:off x="7038" y="4190"/>
              <a:ext cx="1440" cy="2350"/>
            </a:xfrm>
            <a:prstGeom prst="bentConnector3">
              <a:avLst>
                <a:gd name="adj1" fmla="val 50035"/>
              </a:avLst>
            </a:prstGeom>
            <a:ln w="28575">
              <a:solidFill>
                <a:srgbClr val="56CA95"/>
              </a:solidFill>
              <a:prstDash val="dash"/>
            </a:ln>
          </p:spPr>
          <p:style>
            <a:lnRef idx="1">
              <a:srgbClr val="6096E6"/>
            </a:lnRef>
            <a:fillRef idx="0">
              <a:srgbClr val="6096E6"/>
            </a:fillRef>
            <a:effectRef idx="0">
              <a:srgbClr val="6096E6"/>
            </a:effectRef>
            <a:fontRef idx="minor">
              <a:srgbClr val="000000"/>
            </a:fontRef>
          </p:style>
        </p:cxnSp>
        <p:cxnSp>
          <p:nvCxnSpPr>
            <p:cNvPr id="13" name="肘形连接符 12"/>
            <p:cNvCxnSpPr/>
            <p:nvPr>
              <p:custDataLst>
                <p:tags r:id="rId4"/>
              </p:custDataLst>
            </p:nvPr>
          </p:nvCxnSpPr>
          <p:spPr>
            <a:xfrm rot="10800000" flipV="1">
              <a:off x="7038" y="1835"/>
              <a:ext cx="1440" cy="2355"/>
            </a:xfrm>
            <a:prstGeom prst="bentConnector3">
              <a:avLst>
                <a:gd name="adj1" fmla="val 49965"/>
              </a:avLst>
            </a:prstGeom>
            <a:ln w="28575">
              <a:solidFill>
                <a:srgbClr val="6096E6"/>
              </a:solidFill>
              <a:prstDash val="dash"/>
            </a:ln>
          </p:spPr>
          <p:style>
            <a:lnRef idx="1">
              <a:srgbClr val="6096E6"/>
            </a:lnRef>
            <a:fillRef idx="0">
              <a:srgbClr val="6096E6"/>
            </a:fillRef>
            <a:effectRef idx="0">
              <a:srgbClr val="6096E6"/>
            </a:effectRef>
            <a:fontRef idx="minor">
              <a:srgbClr val="000000"/>
            </a:fontRef>
          </p:style>
        </p:cxnSp>
        <p:sp>
          <p:nvSpPr>
            <p:cNvPr id="14" name="圆角矩形 13"/>
            <p:cNvSpPr/>
            <p:nvPr>
              <p:custDataLst>
                <p:tags r:id="rId5"/>
              </p:custDataLst>
            </p:nvPr>
          </p:nvSpPr>
          <p:spPr>
            <a:xfrm>
              <a:off x="8664" y="1189"/>
              <a:ext cx="7991" cy="129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rgbClr val="6096E6">
                <a:shade val="50000"/>
              </a:srgbClr>
            </a:lnRef>
            <a:fillRef idx="1">
              <a:srgbClr val="6096E6"/>
            </a:fillRef>
            <a:effectRef idx="0">
              <a:srgbClr val="6096E6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base"/>
              <a:endParaRPr lang="zh-CN" altLang="en-US" strike="noStrike" noProof="1"/>
            </a:p>
          </p:txBody>
        </p:sp>
        <p:sp>
          <p:nvSpPr>
            <p:cNvPr id="16" name="文本框 15"/>
            <p:cNvSpPr txBox="1"/>
            <p:nvPr>
              <p:custDataLst>
                <p:tags r:id="rId6"/>
              </p:custDataLst>
            </p:nvPr>
          </p:nvSpPr>
          <p:spPr>
            <a:xfrm>
              <a:off x="9093" y="1417"/>
              <a:ext cx="7808" cy="723"/>
            </a:xfrm>
            <a:prstGeom prst="rect">
              <a:avLst/>
            </a:prstGeom>
            <a:noFill/>
          </p:spPr>
          <p:txBody>
            <a:bodyPr wrap="square" bIns="0" rtlCol="0"/>
            <a:lstStyle/>
            <a:p>
              <a:r>
                <a:rPr lang="zh-CN" altLang="en-US" sz="2800" spc="300" noProof="1">
                  <a:solidFill>
                    <a:srgbClr val="000000">
                      <a:lumMod val="75000"/>
                      <a:lumOff val="25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+mn-cs"/>
                </a:rPr>
                <a:t>起付标准</a:t>
              </a:r>
              <a:endParaRPr lang="zh-CN" altLang="en-US" sz="2800" b="1" spc="300" noProof="1">
                <a:solidFill>
                  <a:srgbClr val="000000">
                    <a:lumMod val="75000"/>
                    <a:lumOff val="25000"/>
                  </a:srgbClr>
                </a:solidFill>
                <a:latin typeface="黑体" panose="02010609060101010101" charset="-122"/>
                <a:ea typeface="黑体" panose="02010609060101010101" charset="-122"/>
                <a:cs typeface="+mn-cs"/>
              </a:endParaRPr>
            </a:p>
          </p:txBody>
        </p:sp>
        <p:sp>
          <p:nvSpPr>
            <p:cNvPr id="22" name="文本框 21"/>
            <p:cNvSpPr txBox="1"/>
            <p:nvPr>
              <p:custDataLst>
                <p:tags r:id="rId7"/>
              </p:custDataLst>
            </p:nvPr>
          </p:nvSpPr>
          <p:spPr>
            <a:xfrm>
              <a:off x="9064" y="3762"/>
              <a:ext cx="7690" cy="563"/>
            </a:xfrm>
            <a:prstGeom prst="rect">
              <a:avLst/>
            </a:prstGeom>
            <a:noFill/>
          </p:spPr>
          <p:txBody>
            <a:bodyPr wrap="square" bIns="0" rtlCol="0"/>
            <a:lstStyle/>
            <a:p>
              <a:r>
                <a:rPr lang="zh-CN" altLang="en-US" sz="2800" spc="300" noProof="1">
                  <a:solidFill>
                    <a:srgbClr val="000000">
                      <a:lumMod val="75000"/>
                      <a:lumOff val="25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+mn-cs"/>
                </a:rPr>
                <a:t>统筹基金支付比例</a:t>
              </a:r>
              <a:endParaRPr lang="zh-CN" altLang="en-US" sz="2800" b="1" spc="300" noProof="1">
                <a:solidFill>
                  <a:srgbClr val="000000">
                    <a:lumMod val="75000"/>
                    <a:lumOff val="25000"/>
                  </a:srgbClr>
                </a:solidFill>
                <a:latin typeface="黑体" panose="02010609060101010101" charset="-122"/>
                <a:ea typeface="黑体" panose="02010609060101010101" charset="-122"/>
                <a:cs typeface="+mn-cs"/>
              </a:endParaRPr>
            </a:p>
          </p:txBody>
        </p:sp>
        <p:sp>
          <p:nvSpPr>
            <p:cNvPr id="26" name="圆角矩形 25"/>
            <p:cNvSpPr/>
            <p:nvPr>
              <p:custDataLst>
                <p:tags r:id="rId8"/>
              </p:custDataLst>
            </p:nvPr>
          </p:nvSpPr>
          <p:spPr>
            <a:xfrm>
              <a:off x="8664" y="5894"/>
              <a:ext cx="8038" cy="1295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rgbClr val="6096E6">
                <a:shade val="50000"/>
              </a:srgbClr>
            </a:lnRef>
            <a:fillRef idx="1">
              <a:srgbClr val="6096E6"/>
            </a:fillRef>
            <a:effectRef idx="0">
              <a:srgbClr val="6096E6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base"/>
              <a:endParaRPr lang="zh-CN" altLang="en-US" strike="noStrike" noProof="1"/>
            </a:p>
          </p:txBody>
        </p:sp>
        <p:sp>
          <p:nvSpPr>
            <p:cNvPr id="28" name="文本框 27"/>
            <p:cNvSpPr txBox="1"/>
            <p:nvPr>
              <p:custDataLst>
                <p:tags r:id="rId9"/>
              </p:custDataLst>
            </p:nvPr>
          </p:nvSpPr>
          <p:spPr>
            <a:xfrm>
              <a:off x="9212" y="6030"/>
              <a:ext cx="7514" cy="563"/>
            </a:xfrm>
            <a:prstGeom prst="rect">
              <a:avLst/>
            </a:prstGeom>
            <a:noFill/>
          </p:spPr>
          <p:txBody>
            <a:bodyPr wrap="square" bIns="0" rtlCol="0"/>
            <a:lstStyle/>
            <a:p>
              <a:r>
                <a:rPr lang="zh-CN" altLang="en-US" sz="2800" spc="300" noProof="1">
                  <a:solidFill>
                    <a:srgbClr val="000000">
                      <a:lumMod val="75000"/>
                      <a:lumOff val="25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+mn-cs"/>
                </a:rPr>
                <a:t>支付限额</a:t>
              </a:r>
              <a:endParaRPr lang="zh-CN" altLang="en-US" sz="2800" b="1" spc="300" noProof="1">
                <a:solidFill>
                  <a:srgbClr val="000000">
                    <a:lumMod val="75000"/>
                    <a:lumOff val="25000"/>
                  </a:srgbClr>
                </a:solidFill>
                <a:latin typeface="黑体" panose="02010609060101010101" charset="-122"/>
                <a:ea typeface="黑体" panose="02010609060101010101" charset="-122"/>
                <a:cs typeface="+mn-cs"/>
              </a:endParaRPr>
            </a:p>
          </p:txBody>
        </p:sp>
        <p:sp>
          <p:nvSpPr>
            <p:cNvPr id="30" name="圆角矩形 29"/>
            <p:cNvSpPr/>
            <p:nvPr>
              <p:custDataLst>
                <p:tags r:id="rId10"/>
              </p:custDataLst>
            </p:nvPr>
          </p:nvSpPr>
          <p:spPr>
            <a:xfrm>
              <a:off x="2255" y="3304"/>
              <a:ext cx="4807" cy="1615"/>
            </a:xfrm>
            <a:prstGeom prst="roundRect">
              <a:avLst/>
            </a:prstGeom>
            <a:solidFill>
              <a:srgbClr val="6096E6">
                <a:lumMod val="60000"/>
                <a:lumOff val="40000"/>
              </a:srgbClr>
            </a:solidFill>
            <a:ln>
              <a:noFill/>
            </a:ln>
          </p:spPr>
          <p:style>
            <a:lnRef idx="2">
              <a:srgbClr val="6096E6">
                <a:shade val="50000"/>
              </a:srgbClr>
            </a:lnRef>
            <a:fillRef idx="1">
              <a:srgbClr val="6096E6"/>
            </a:fillRef>
            <a:effectRef idx="0">
              <a:srgbClr val="6096E6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base"/>
              <a:r>
                <a:rPr lang="zh-CN" altLang="en-US" sz="2400" strike="noStrike" spc="300" noProof="1">
                  <a:solidFill>
                    <a:srgbClr val="000000">
                      <a:lumMod val="75000"/>
                      <a:lumOff val="25000"/>
                    </a:srgbClr>
                  </a:solidFill>
                  <a:uFillTx/>
                  <a:latin typeface="黑体" panose="02010609060101010101" charset="-122"/>
                  <a:ea typeface="黑体" panose="02010609060101010101" charset="-122"/>
                  <a:sym typeface="+mn-ea"/>
                </a:rPr>
                <a:t>待遇政策构成</a:t>
              </a:r>
              <a:endParaRPr lang="zh-CN" altLang="en-US" sz="2400" strike="noStrike" spc="300" noProof="1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endParaRPr>
            </a:p>
          </p:txBody>
        </p:sp>
        <p:sp>
          <p:nvSpPr>
            <p:cNvPr id="31" name="椭圆 30"/>
            <p:cNvSpPr/>
            <p:nvPr>
              <p:custDataLst>
                <p:tags r:id="rId11"/>
              </p:custDataLst>
            </p:nvPr>
          </p:nvSpPr>
          <p:spPr>
            <a:xfrm>
              <a:off x="2725" y="2370"/>
              <a:ext cx="695" cy="695"/>
            </a:xfrm>
            <a:prstGeom prst="ellipse">
              <a:avLst/>
            </a:prstGeom>
            <a:solidFill>
              <a:srgbClr val="6096E6">
                <a:lumMod val="20000"/>
                <a:lumOff val="80000"/>
              </a:srgbClr>
            </a:solidFill>
            <a:ln>
              <a:noFill/>
            </a:ln>
          </p:spPr>
          <p:style>
            <a:lnRef idx="2">
              <a:srgbClr val="6096E6">
                <a:shade val="50000"/>
              </a:srgbClr>
            </a:lnRef>
            <a:fillRef idx="1">
              <a:srgbClr val="6096E6"/>
            </a:fillRef>
            <a:effectRef idx="0">
              <a:srgbClr val="6096E6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base"/>
              <a:endParaRPr lang="zh-CN" altLang="en-US" strike="noStrike" noProof="1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大学生普通门诊统筹待遇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67361" y="1203960"/>
          <a:ext cx="9321800" cy="4914265"/>
        </p:xfrm>
        <a:graphic>
          <a:graphicData uri="http://schemas.openxmlformats.org/drawingml/2006/table">
            <a:tbl>
              <a:tblPr/>
              <a:tblGrid>
                <a:gridCol w="1165225"/>
                <a:gridCol w="1165225"/>
                <a:gridCol w="1165225"/>
                <a:gridCol w="1165225"/>
                <a:gridCol w="1165225"/>
                <a:gridCol w="1165225"/>
                <a:gridCol w="1165225"/>
              </a:tblGrid>
              <a:tr h="33274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人员类别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待遇类别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医院级别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1125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大医附一、附二、中心、中山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其他三级医院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二级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一级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传染病和精神疾病专科医院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516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大学生</a:t>
                      </a:r>
                      <a:endParaRPr lang="zh-CN" altLang="en-US" sz="1800" b="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年度累计起付标准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500</a:t>
                      </a:r>
                      <a:r>
                        <a:rPr lang="zh-CN" alt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350</a:t>
                      </a:r>
                      <a:r>
                        <a:rPr lang="zh-CN" altLang="en-US" sz="18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元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250</a:t>
                      </a:r>
                      <a:r>
                        <a:rPr lang="zh-CN" altLang="en-US" sz="18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元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150</a:t>
                      </a:r>
                      <a:r>
                        <a:rPr lang="zh-CN" altLang="en-US" sz="18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元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7180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支付比例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50%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55%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60%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7180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最高限额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500</a:t>
                      </a:r>
                      <a:r>
                        <a:rPr lang="zh-CN" altLang="en-US" sz="1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大学生住院医保待遇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516890" y="988060"/>
          <a:ext cx="8110220" cy="3234690"/>
        </p:xfrm>
        <a:graphic>
          <a:graphicData uri="http://schemas.openxmlformats.org/drawingml/2006/table">
            <a:tbl>
              <a:tblPr/>
              <a:tblGrid>
                <a:gridCol w="964565"/>
                <a:gridCol w="1327785"/>
                <a:gridCol w="1244600"/>
                <a:gridCol w="1035685"/>
                <a:gridCol w="1000125"/>
                <a:gridCol w="816610"/>
                <a:gridCol w="650875"/>
                <a:gridCol w="1069975"/>
              </a:tblGrid>
              <a:tr h="30226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人员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医院级别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0490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类别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大医附一、附二、中心、中山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其它三甲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其他三级医院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二级及专科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一级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基层医疗机构（家庭病床）、护理院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260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基本医保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起付标准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300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200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100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支付比例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75%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85%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90%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95%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26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最高限额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20万元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大病保险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起付标准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2</a:t>
                      </a:r>
                      <a:r>
                        <a:rPr lang="en-US" alt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3</a:t>
                      </a: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800元（20</a:t>
                      </a:r>
                      <a:r>
                        <a:rPr lang="en-US" alt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25</a:t>
                      </a:r>
                      <a:r>
                        <a:rPr lang="zh-CN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年度）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623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支付比例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0-5万元60%；5-10万元65%；10万元以上70%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26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最高限额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4</a:t>
                      </a:r>
                      <a:r>
                        <a:rPr lang="zh-CN" sz="16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0万元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基本医疗保险参保长效机制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" name="图片 1" descr="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140" y="915035"/>
            <a:ext cx="7132955" cy="38944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539115" y="1193165"/>
            <a:ext cx="7972425" cy="3484880"/>
            <a:chOff x="2400" y="3646"/>
            <a:chExt cx="14345" cy="5567"/>
          </a:xfrm>
        </p:grpSpPr>
        <p:sp>
          <p:nvSpPr>
            <p:cNvPr id="1048759" name="流程图: 数据 21"/>
            <p:cNvSpPr/>
            <p:nvPr/>
          </p:nvSpPr>
          <p:spPr>
            <a:xfrm rot="16200000" flipH="1">
              <a:off x="9771" y="4331"/>
              <a:ext cx="1058" cy="417"/>
            </a:xfrm>
            <a:prstGeom prst="flowChartInputOutpu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60" name="流程图: 数据 3"/>
            <p:cNvSpPr/>
            <p:nvPr/>
          </p:nvSpPr>
          <p:spPr>
            <a:xfrm rot="16200000" flipH="1">
              <a:off x="2079" y="4330"/>
              <a:ext cx="1058" cy="417"/>
            </a:xfrm>
            <a:prstGeom prst="flowChartInputOutpu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61" name="圆角矩形 4"/>
            <p:cNvSpPr/>
            <p:nvPr/>
          </p:nvSpPr>
          <p:spPr>
            <a:xfrm>
              <a:off x="2702" y="3646"/>
              <a:ext cx="6350" cy="5567"/>
            </a:xfrm>
            <a:prstGeom prst="roundRect">
              <a:avLst>
                <a:gd name="adj" fmla="val 6769"/>
              </a:avLst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62" name="五边形 5"/>
            <p:cNvSpPr/>
            <p:nvPr/>
          </p:nvSpPr>
          <p:spPr>
            <a:xfrm>
              <a:off x="2400" y="4233"/>
              <a:ext cx="5426" cy="835"/>
            </a:xfrm>
            <a:prstGeom prst="homePlate">
              <a:avLst>
                <a:gd name="adj" fmla="val 3346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63" name="TextBox 6"/>
            <p:cNvSpPr txBox="1"/>
            <p:nvPr/>
          </p:nvSpPr>
          <p:spPr>
            <a:xfrm>
              <a:off x="3166" y="5433"/>
              <a:ext cx="5292" cy="329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zh-CN"/>
              </a:defPPr>
              <a:lvl1pPr algn="just">
                <a:lnSpc>
                  <a:spcPts val="1300"/>
                </a:lnSpc>
                <a:defRPr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参保激励：自2025年起，连续参保满4年，之后每连续参保1年，可提高大病保险最高支付限额</a:t>
              </a:r>
              <a:r>
                <a:rPr lang="en-US" altLang="zh-CN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4000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元。</a:t>
              </a:r>
              <a:endParaRPr lang="zh-CN" altLang="en-US" sz="1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>
                <a:lnSpc>
                  <a:spcPct val="100000"/>
                </a:lnSpc>
              </a:pPr>
              <a:endParaRPr lang="zh-CN" altLang="en-US" sz="1600">
                <a:solidFill>
                  <a:schemeClr val="accent1"/>
                </a:solidFill>
                <a:cs typeface="微软雅黑" panose="020B0503020204020204" charset="-122"/>
                <a:sym typeface="+mn-ea"/>
              </a:endParaRPr>
            </a:p>
            <a:p>
              <a:pPr>
                <a:lnSpc>
                  <a:spcPct val="100000"/>
                </a:lnSpc>
              </a:pP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基金零报销激励</a:t>
              </a:r>
              <a:r>
                <a:rPr lang="zh-CN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思源黑体 CN" panose="020B0600000000000000" charset="-122"/>
                  <a:ea typeface="思源黑体 CN" panose="020B0600000000000000" charset="-122"/>
                  <a:sym typeface="+mn-ea"/>
                </a:rPr>
                <a:t>：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自2025年起，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当年医保基金零报销，次年可提高大病保险最高支付限额。</a:t>
              </a:r>
              <a:endParaRPr 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" panose="020B0600000000000000" charset="-122"/>
                <a:ea typeface="思源黑体 CN" panose="020B0600000000000000" charset="-122"/>
              </a:endParaRPr>
            </a:p>
            <a:p>
              <a:pPr>
                <a:lnSpc>
                  <a:spcPct val="100000"/>
                </a:lnSpc>
              </a:pPr>
              <a:endParaRPr 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" panose="020B0600000000000000" charset="-122"/>
                <a:ea typeface="思源黑体 CN" panose="020B0600000000000000" charset="-122"/>
              </a:endParaRPr>
            </a:p>
          </p:txBody>
        </p:sp>
        <p:sp>
          <p:nvSpPr>
            <p:cNvPr id="1048764" name="TextBox 7"/>
            <p:cNvSpPr txBox="1"/>
            <p:nvPr/>
          </p:nvSpPr>
          <p:spPr>
            <a:xfrm>
              <a:off x="3166" y="4373"/>
              <a:ext cx="3568" cy="5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>
                <a:defRPr sz="1400" b="1">
                  <a:solidFill>
                    <a:schemeClr val="bg2">
                      <a:lumMod val="60000"/>
                      <a:lumOff val="4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r>
                <a:rPr lang="zh-CN" altLang="en-US" sz="2135" dirty="0">
                  <a:solidFill>
                    <a:schemeClr val="bg1"/>
                  </a:solidFill>
                  <a:latin typeface="思源黑体 CN" panose="020B0600000000000000" charset="-122"/>
                  <a:ea typeface="思源黑体 CN" panose="020B0600000000000000" charset="-122"/>
                </a:rPr>
                <a:t>激励机制</a:t>
              </a:r>
              <a:endParaRPr lang="zh-CN" altLang="en-US" sz="2135" dirty="0">
                <a:solidFill>
                  <a:schemeClr val="bg1"/>
                </a:solidFill>
                <a:latin typeface="思源黑体 CN" panose="020B0600000000000000" charset="-122"/>
                <a:ea typeface="思源黑体 CN" panose="020B0600000000000000" charset="-122"/>
              </a:endParaRPr>
            </a:p>
          </p:txBody>
        </p:sp>
        <p:sp>
          <p:nvSpPr>
            <p:cNvPr id="1048769" name="圆角矩形 2"/>
            <p:cNvSpPr/>
            <p:nvPr/>
          </p:nvSpPr>
          <p:spPr>
            <a:xfrm>
              <a:off x="10394" y="3646"/>
              <a:ext cx="6350" cy="5567"/>
            </a:xfrm>
            <a:prstGeom prst="roundRect">
              <a:avLst>
                <a:gd name="adj" fmla="val 6769"/>
              </a:avLst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70" name="五边形 18"/>
            <p:cNvSpPr/>
            <p:nvPr/>
          </p:nvSpPr>
          <p:spPr>
            <a:xfrm>
              <a:off x="10092" y="4233"/>
              <a:ext cx="5426" cy="835"/>
            </a:xfrm>
            <a:prstGeom prst="homePlate">
              <a:avLst>
                <a:gd name="adj" fmla="val 3346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400"/>
            </a:p>
          </p:txBody>
        </p:sp>
        <p:sp>
          <p:nvSpPr>
            <p:cNvPr id="1048771" name="TextBox 6"/>
            <p:cNvSpPr txBox="1"/>
            <p:nvPr/>
          </p:nvSpPr>
          <p:spPr>
            <a:xfrm>
              <a:off x="10714" y="5150"/>
              <a:ext cx="6031" cy="27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zh-CN"/>
              </a:defPPr>
              <a:lvl1pPr algn="just">
                <a:lnSpc>
                  <a:spcPts val="1300"/>
                </a:lnSpc>
                <a:defRPr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pPr indent="0" defTabSz="914400" fontAlgn="auto">
                <a:lnSpc>
                  <a:spcPts val="2500"/>
                </a:lnSpc>
                <a:buClrTx/>
                <a:buSzTx/>
                <a:buFont typeface="Wingdings" panose="05000000000000000000" charset="0"/>
                <a:buNone/>
              </a:pP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固定等待期：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自2025年起，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除新生儿等特殊群体外，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对未在集中参保期内参保或未连续参保的人员，</a:t>
              </a:r>
              <a:r>
                <a:rPr lang="zh-CN" altLang="en-US" sz="1600">
                  <a:solidFill>
                    <a:schemeClr val="accent1"/>
                  </a:solidFill>
                  <a:cs typeface="微软雅黑" panose="020B0503020204020204" charset="-122"/>
                  <a:sym typeface="+mn-ea"/>
                </a:rPr>
                <a:t>设置固定待遇等待期3个月。</a:t>
              </a:r>
              <a:endParaRPr lang="zh-CN" altLang="en-US" sz="1600">
                <a:solidFill>
                  <a:schemeClr val="accent1"/>
                </a:solidFill>
                <a:cs typeface="微软雅黑" panose="020B0503020204020204" charset="-122"/>
                <a:sym typeface="+mn-ea"/>
              </a:endParaRPr>
            </a:p>
            <a:p>
              <a:pPr indent="0" defTabSz="914400" fontAlgn="auto">
                <a:lnSpc>
                  <a:spcPts val="2500"/>
                </a:lnSpc>
                <a:buClrTx/>
                <a:buSzTx/>
                <a:buFont typeface="Wingdings" panose="05000000000000000000" charset="0"/>
                <a:buNone/>
              </a:pPr>
              <a:endPara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" panose="020B0600000000000000" charset="-122"/>
                <a:ea typeface="思源黑体 CN" panose="020B0600000000000000" charset="-122"/>
              </a:endParaRPr>
            </a:p>
          </p:txBody>
        </p:sp>
        <p:sp>
          <p:nvSpPr>
            <p:cNvPr id="1048772" name="TextBox 7"/>
            <p:cNvSpPr txBox="1"/>
            <p:nvPr/>
          </p:nvSpPr>
          <p:spPr>
            <a:xfrm>
              <a:off x="10858" y="4373"/>
              <a:ext cx="3568" cy="5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>
                <a:defRPr sz="1400" b="1">
                  <a:solidFill>
                    <a:schemeClr val="bg2">
                      <a:lumMod val="60000"/>
                      <a:lumOff val="4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</a:lstStyle>
            <a:p>
              <a:r>
                <a:rPr lang="zh-CN" altLang="en-US" sz="2135" dirty="0">
                  <a:solidFill>
                    <a:schemeClr val="bg1"/>
                  </a:solidFill>
                  <a:latin typeface="思源黑体 CN" panose="020B0600000000000000" charset="-122"/>
                  <a:ea typeface="思源黑体 CN" panose="020B0600000000000000" charset="-122"/>
                </a:rPr>
                <a:t>约束机制</a:t>
              </a:r>
              <a:endParaRPr lang="zh-CN" altLang="en-US" sz="2135" dirty="0">
                <a:solidFill>
                  <a:schemeClr val="bg1"/>
                </a:solidFill>
                <a:latin typeface="思源黑体 CN" panose="020B0600000000000000" charset="-122"/>
                <a:ea typeface="思源黑体 CN" panose="020B0600000000000000" charset="-122"/>
              </a:endParaRPr>
            </a:p>
          </p:txBody>
        </p:sp>
      </p:grpSp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连续参保缴费激励约束机制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TextBox 6"/>
          <p:cNvSpPr txBox="1"/>
          <p:nvPr/>
        </p:nvSpPr>
        <p:spPr>
          <a:xfrm>
            <a:off x="5148580" y="3088640"/>
            <a:ext cx="3351530" cy="190563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defTabSz="914400" fontAlgn="auto">
              <a:lnSpc>
                <a:spcPts val="2500"/>
              </a:lnSpc>
              <a:buClrTx/>
              <a:buSzTx/>
              <a:buFont typeface="Wingdings" panose="05000000000000000000" charset="0"/>
              <a:buNone/>
            </a:pPr>
            <a:endParaRPr lang="zh-CN" altLang="en-US" sz="800">
              <a:solidFill>
                <a:schemeClr val="accent1"/>
              </a:solidFill>
              <a:cs typeface="微软雅黑" panose="020B0503020204020204" charset="-122"/>
              <a:sym typeface="+mn-ea"/>
            </a:endParaRPr>
          </a:p>
          <a:p>
            <a:pPr indent="0" defTabSz="914400" fontAlgn="auto">
              <a:lnSpc>
                <a:spcPts val="28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1600">
                <a:solidFill>
                  <a:schemeClr val="accent1"/>
                </a:solidFill>
                <a:cs typeface="微软雅黑" panose="020B0503020204020204" charset="-122"/>
                <a:sym typeface="+mn-ea"/>
              </a:rPr>
              <a:t>变动等待期：未连续参保的，每多断保1年，增加变动待遇等待期1个月。变动待遇等待期可通过补缴修复。</a:t>
            </a:r>
            <a:endParaRPr lang="zh-CN" altLang="en-US" sz="1600">
              <a:solidFill>
                <a:schemeClr val="accent1"/>
              </a:solidFill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典型案例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7535" y="987425"/>
            <a:ext cx="7792720" cy="3470910"/>
          </a:xfrm>
          <a:prstGeom prst="rect">
            <a:avLst/>
          </a:prstGeom>
          <a:ln w="31750" cmpd="thickThin">
            <a:solidFill>
              <a:schemeClr val="accent1">
                <a:shade val="50000"/>
              </a:schemeClr>
            </a:solidFill>
            <a:prstDash val="sysDot"/>
          </a:ln>
        </p:spPr>
        <p:txBody>
          <a:bodyPr>
            <a:noAutofit/>
          </a:bodyPr>
          <a:p>
            <a:pPr marL="285750" indent="-285750" fontAlgn="auto">
              <a:lnSpc>
                <a:spcPts val="3000"/>
              </a:lnSpc>
              <a:buFont typeface="Wingdings" panose="05000000000000000000" charset="0"/>
              <a:buChar char="l"/>
            </a:pPr>
            <a:r>
              <a:rPr lang="zh-CN" altLang="en-US" sz="1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案例一：</a:t>
            </a:r>
            <a:r>
              <a:rPr lang="zh-CN" altLang="en-US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一新生王某在2025年8月25日缴纳了2025年度保费，有3个月待遇等待期(即2025年8月26日至2025年11月25日)，自2025年11月26日起享受2025年度医保待遇。其在2026年度集中缴费期内缴纳2026年保费，自2026年1月1日起享受2026年医保待遇。</a:t>
            </a:r>
            <a:endParaRPr lang="zh-CN" altLang="en-US" sz="14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fontAlgn="auto">
              <a:lnSpc>
                <a:spcPts val="3000"/>
              </a:lnSpc>
              <a:buFont typeface="Wingdings" panose="05000000000000000000" charset="0"/>
              <a:buChar char="l"/>
            </a:pPr>
            <a:r>
              <a:rPr lang="zh-CN" altLang="en-US" sz="1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案例二：</a:t>
            </a:r>
            <a:r>
              <a:rPr lang="zh-CN" altLang="en-US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大一新生</a:t>
            </a:r>
            <a:r>
              <a:rPr lang="zh-CN" altLang="en-US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张某在2025年11月2日缴纳了2025年度和2026年度保费，虽然其在2026年度集中缴费期内缴费，但因未按时缴纳2025年度保费，仍有3个月待遇等待期(即2025年11月2日至2026年2月1日)，自2026年2月2日起享受2026年医保待遇。</a:t>
            </a:r>
            <a:endParaRPr lang="zh-CN" altLang="en-US" sz="14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fontAlgn="auto">
              <a:lnSpc>
                <a:spcPts val="3000"/>
              </a:lnSpc>
              <a:buFont typeface="Wingdings" panose="05000000000000000000" charset="0"/>
              <a:buChar char="l"/>
            </a:pPr>
            <a:r>
              <a:rPr lang="zh-CN" altLang="en-US" sz="1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案例三：</a:t>
            </a:r>
            <a:r>
              <a:rPr lang="zh-CN" altLang="en-US" sz="1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在校大学生赵某在2025年度未参保缴费，于2025年11月2日缴纳2026年度保费，虽然其在2026年度集中缴费期内缴费，但因2025年断保，仍有3个月待遇等待期，自2026年4月1日起享受2026年医保待遇。</a:t>
            </a:r>
            <a:endParaRPr lang="zh-CN" altLang="en-US" sz="140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85750" indent="-285750" fontAlgn="auto">
              <a:lnSpc>
                <a:spcPts val="3000"/>
              </a:lnSpc>
              <a:buFont typeface="Wingdings" panose="05000000000000000000" charset="0"/>
              <a:buChar char="l"/>
            </a:pPr>
            <a:endParaRPr sz="1600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285750" indent="-285750" fontAlgn="auto">
              <a:lnSpc>
                <a:spcPts val="3000"/>
              </a:lnSpc>
              <a:buFont typeface="Wingdings" panose="05000000000000000000" charset="0"/>
              <a:buChar char="l"/>
            </a:pPr>
            <a:endParaRPr lang="zh-CN" altLang="en-US" sz="1600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直接连接符 27"/>
          <p:cNvSpPr/>
          <p:nvPr/>
        </p:nvSpPr>
        <p:spPr>
          <a:xfrm flipH="1">
            <a:off x="395288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5126" name="组合 50"/>
          <p:cNvGrpSpPr/>
          <p:nvPr>
            <p:custDataLst>
              <p:tags r:id="rId1"/>
            </p:custDataLst>
          </p:nvPr>
        </p:nvGrpSpPr>
        <p:grpSpPr>
          <a:xfrm>
            <a:off x="2595563" y="1387475"/>
            <a:ext cx="893762" cy="488950"/>
            <a:chOff x="0" y="0"/>
            <a:chExt cx="1244730" cy="897673"/>
          </a:xfrm>
        </p:grpSpPr>
        <p:sp>
          <p:nvSpPr>
            <p:cNvPr id="5127" name="平行四边形 51"/>
            <p:cNvSpPr/>
            <p:nvPr>
              <p:custDataLst>
                <p:tags r:id="rId2"/>
              </p:custDataLst>
            </p:nvPr>
          </p:nvSpPr>
          <p:spPr>
            <a:xfrm>
              <a:off x="0" y="54893"/>
              <a:ext cx="1120898" cy="842780"/>
            </a:xfrm>
            <a:prstGeom prst="parallelogram">
              <a:avLst>
                <a:gd name="adj" fmla="val 48200"/>
              </a:avLst>
            </a:prstGeom>
            <a:gradFill rotWithShape="1">
              <a:gsLst>
                <a:gs pos="0">
                  <a:srgbClr val="00B0F0">
                    <a:alpha val="100000"/>
                  </a:srgbClr>
                </a:gs>
                <a:gs pos="90999">
                  <a:srgbClr val="0070C0">
                    <a:alpha val="100000"/>
                  </a:srgbClr>
                </a:gs>
                <a:gs pos="100000">
                  <a:srgbClr val="0070C0">
                    <a:alpha val="100000"/>
                  </a:srgb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 vert="horz" wrap="square" anchor="ctr" anchorCtr="0"/>
            <a:p>
              <a:pPr algn="ctr"/>
              <a:endParaRPr sz="1400">
                <a:solidFill>
                  <a:srgbClr val="FFFFFF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  <p:sp>
          <p:nvSpPr>
            <p:cNvPr id="5128" name="文本框 9"/>
            <p:cNvSpPr/>
            <p:nvPr>
              <p:custDataLst>
                <p:tags r:id="rId3"/>
              </p:custDataLst>
            </p:nvPr>
          </p:nvSpPr>
          <p:spPr>
            <a:xfrm>
              <a:off x="177931" y="0"/>
              <a:ext cx="1066799" cy="816504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 anchorCtr="0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sym typeface="Impact" panose="020B080603090205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</p:grpSp>
      <p:grpSp>
        <p:nvGrpSpPr>
          <p:cNvPr id="5129" name="组合 65"/>
          <p:cNvGrpSpPr/>
          <p:nvPr>
            <p:custDataLst>
              <p:tags r:id="rId4"/>
            </p:custDataLst>
          </p:nvPr>
        </p:nvGrpSpPr>
        <p:grpSpPr>
          <a:xfrm>
            <a:off x="2595563" y="2209800"/>
            <a:ext cx="893762" cy="504825"/>
            <a:chOff x="0" y="0"/>
            <a:chExt cx="1244730" cy="924318"/>
          </a:xfrm>
        </p:grpSpPr>
        <p:sp>
          <p:nvSpPr>
            <p:cNvPr id="5130" name="平行四边形 66"/>
            <p:cNvSpPr/>
            <p:nvPr>
              <p:custDataLst>
                <p:tags r:id="rId5"/>
              </p:custDataLst>
            </p:nvPr>
          </p:nvSpPr>
          <p:spPr>
            <a:xfrm>
              <a:off x="0" y="81537"/>
              <a:ext cx="1120898" cy="842781"/>
            </a:xfrm>
            <a:prstGeom prst="parallelogram">
              <a:avLst>
                <a:gd name="adj" fmla="val 48200"/>
              </a:avLst>
            </a:prstGeom>
            <a:gradFill rotWithShape="1">
              <a:gsLst>
                <a:gs pos="0">
                  <a:srgbClr val="00B0F0">
                    <a:alpha val="100000"/>
                  </a:srgbClr>
                </a:gs>
                <a:gs pos="90999">
                  <a:srgbClr val="0070C0">
                    <a:alpha val="100000"/>
                  </a:srgbClr>
                </a:gs>
                <a:gs pos="100000">
                  <a:srgbClr val="0070C0">
                    <a:alpha val="100000"/>
                  </a:srgb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 vert="horz" wrap="square" anchor="ctr" anchorCtr="0"/>
            <a:p>
              <a:pPr algn="ctr"/>
              <a:endParaRPr sz="1400">
                <a:solidFill>
                  <a:srgbClr val="FFFFFF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  <p:sp>
          <p:nvSpPr>
            <p:cNvPr id="5131" name="文本框 10"/>
            <p:cNvSpPr/>
            <p:nvPr>
              <p:custDataLst>
                <p:tags r:id="rId6"/>
              </p:custDataLst>
            </p:nvPr>
          </p:nvSpPr>
          <p:spPr>
            <a:xfrm>
              <a:off x="177931" y="0"/>
              <a:ext cx="1066799" cy="81650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 anchorCtr="0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sym typeface="Impact" panose="020B080603090205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</p:grpSp>
      <p:grpSp>
        <p:nvGrpSpPr>
          <p:cNvPr id="5132" name="组合 69"/>
          <p:cNvGrpSpPr/>
          <p:nvPr>
            <p:custDataLst>
              <p:tags r:id="rId7"/>
            </p:custDataLst>
          </p:nvPr>
        </p:nvGrpSpPr>
        <p:grpSpPr>
          <a:xfrm>
            <a:off x="2595563" y="3055938"/>
            <a:ext cx="893762" cy="495300"/>
            <a:chOff x="0" y="0"/>
            <a:chExt cx="1244730" cy="909499"/>
          </a:xfrm>
        </p:grpSpPr>
        <p:sp>
          <p:nvSpPr>
            <p:cNvPr id="5133" name="平行四边形 70"/>
            <p:cNvSpPr/>
            <p:nvPr>
              <p:custDataLst>
                <p:tags r:id="rId8"/>
              </p:custDataLst>
            </p:nvPr>
          </p:nvSpPr>
          <p:spPr>
            <a:xfrm>
              <a:off x="0" y="66718"/>
              <a:ext cx="1120898" cy="842781"/>
            </a:xfrm>
            <a:prstGeom prst="parallelogram">
              <a:avLst>
                <a:gd name="adj" fmla="val 48200"/>
              </a:avLst>
            </a:prstGeom>
            <a:gradFill rotWithShape="1">
              <a:gsLst>
                <a:gs pos="0">
                  <a:srgbClr val="00B0F0">
                    <a:alpha val="100000"/>
                  </a:srgbClr>
                </a:gs>
                <a:gs pos="90999">
                  <a:srgbClr val="0070C0">
                    <a:alpha val="100000"/>
                  </a:srgbClr>
                </a:gs>
                <a:gs pos="100000">
                  <a:srgbClr val="0070C0">
                    <a:alpha val="100000"/>
                  </a:srgb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 vert="horz" wrap="square" anchor="ctr" anchorCtr="0"/>
            <a:p>
              <a:pPr algn="ctr"/>
              <a:endParaRPr sz="1400">
                <a:solidFill>
                  <a:srgbClr val="FFFFFF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  <p:sp>
          <p:nvSpPr>
            <p:cNvPr id="5134" name="文本框 11"/>
            <p:cNvSpPr/>
            <p:nvPr>
              <p:custDataLst>
                <p:tags r:id="rId9"/>
              </p:custDataLst>
            </p:nvPr>
          </p:nvSpPr>
          <p:spPr>
            <a:xfrm>
              <a:off x="177931" y="0"/>
              <a:ext cx="1066799" cy="81650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 anchorCtr="0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sym typeface="Impact" panose="020B0806030902050204" pitchFamily="34" charset="0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</p:grpSp>
      <p:grpSp>
        <p:nvGrpSpPr>
          <p:cNvPr id="5135" name="组合 78"/>
          <p:cNvGrpSpPr/>
          <p:nvPr>
            <p:custDataLst>
              <p:tags r:id="rId10"/>
            </p:custDataLst>
          </p:nvPr>
        </p:nvGrpSpPr>
        <p:grpSpPr>
          <a:xfrm>
            <a:off x="3275013" y="1401763"/>
            <a:ext cx="2700337" cy="460375"/>
            <a:chOff x="0" y="0"/>
            <a:chExt cx="3857250" cy="540057"/>
          </a:xfrm>
        </p:grpSpPr>
        <p:sp>
          <p:nvSpPr>
            <p:cNvPr id="5136" name="矩形 79"/>
            <p:cNvSpPr/>
            <p:nvPr>
              <p:custDataLst>
                <p:tags r:id="rId11"/>
              </p:custDataLst>
            </p:nvPr>
          </p:nvSpPr>
          <p:spPr>
            <a:xfrm>
              <a:off x="372757" y="67609"/>
              <a:ext cx="3237777" cy="40522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68580" tIns="34290" rIns="68580" bIns="34290" anchor="t" anchorCtr="0">
              <a:spAutoFit/>
            </a:bodyPr>
            <a:p>
              <a:pPr algn="ctr"/>
              <a:r>
                <a:rPr lang="zh-CN" altLang="en-US" b="1" dirty="0">
                  <a:solidFill>
                    <a:srgbClr val="3F3F3F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在连利好   </a:t>
              </a:r>
              <a:endParaRPr lang="zh-CN" altLang="en-US" b="1" dirty="0">
                <a:solidFill>
                  <a:srgbClr val="3F3F3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5137" name="平行四边形 80"/>
            <p:cNvSpPr/>
            <p:nvPr>
              <p:custDataLst>
                <p:tags r:id="rId12"/>
              </p:custDataLst>
            </p:nvPr>
          </p:nvSpPr>
          <p:spPr>
            <a:xfrm>
              <a:off x="0" y="0"/>
              <a:ext cx="3857250" cy="540057"/>
            </a:xfrm>
            <a:prstGeom prst="parallelogram">
              <a:avLst>
                <a:gd name="adj" fmla="val 48174"/>
              </a:avLst>
            </a:prstGeom>
            <a:noFill/>
            <a:ln w="158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lIns="68580" tIns="34290" rIns="68580" bIns="34290" anchor="ctr" anchorCtr="0"/>
            <a:p>
              <a:endParaRPr sz="1600" b="1">
                <a:solidFill>
                  <a:srgbClr val="3F3F3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5138" name="组合 81"/>
          <p:cNvGrpSpPr/>
          <p:nvPr>
            <p:custDataLst>
              <p:tags r:id="rId13"/>
            </p:custDataLst>
          </p:nvPr>
        </p:nvGrpSpPr>
        <p:grpSpPr>
          <a:xfrm>
            <a:off x="3271203" y="2248535"/>
            <a:ext cx="2700337" cy="460375"/>
            <a:chOff x="0" y="0"/>
            <a:chExt cx="3857250" cy="540057"/>
          </a:xfrm>
        </p:grpSpPr>
        <p:sp>
          <p:nvSpPr>
            <p:cNvPr id="5139" name="矩形 82"/>
            <p:cNvSpPr/>
            <p:nvPr>
              <p:custDataLst>
                <p:tags r:id="rId14"/>
              </p:custDataLst>
            </p:nvPr>
          </p:nvSpPr>
          <p:spPr>
            <a:xfrm>
              <a:off x="377751" y="79959"/>
              <a:ext cx="2827147" cy="40522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68580" tIns="34290" rIns="68580" bIns="34290" anchor="t" anchorCtr="0">
              <a:spAutoFit/>
            </a:bodyPr>
            <a:p>
              <a:pPr algn="ctr"/>
              <a:r>
                <a:rPr lang="zh-CN" altLang="en-US" b="1" dirty="0">
                  <a:solidFill>
                    <a:srgbClr val="3F3F3F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    </a:t>
              </a:r>
              <a:r>
                <a:rPr lang="zh-CN" b="1" dirty="0">
                  <a:solidFill>
                    <a:srgbClr val="3F3F3F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缴费流程</a:t>
              </a:r>
              <a:endParaRPr lang="zh-CN" b="1" dirty="0">
                <a:solidFill>
                  <a:srgbClr val="3F3F3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5140" name="平行四边形 83"/>
            <p:cNvSpPr/>
            <p:nvPr>
              <p:custDataLst>
                <p:tags r:id="rId15"/>
              </p:custDataLst>
            </p:nvPr>
          </p:nvSpPr>
          <p:spPr>
            <a:xfrm>
              <a:off x="0" y="0"/>
              <a:ext cx="3857250" cy="540057"/>
            </a:xfrm>
            <a:prstGeom prst="parallelogram">
              <a:avLst>
                <a:gd name="adj" fmla="val 48174"/>
              </a:avLst>
            </a:prstGeom>
            <a:noFill/>
            <a:ln w="158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lIns="68580" tIns="34290" rIns="68580" bIns="34290" anchor="ctr" anchorCtr="0"/>
            <a:p>
              <a:endParaRPr sz="1600" b="1">
                <a:solidFill>
                  <a:srgbClr val="3F3F3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5141" name="组合 84"/>
          <p:cNvGrpSpPr/>
          <p:nvPr>
            <p:custDataLst>
              <p:tags r:id="rId16"/>
            </p:custDataLst>
          </p:nvPr>
        </p:nvGrpSpPr>
        <p:grpSpPr>
          <a:xfrm>
            <a:off x="3275013" y="3074988"/>
            <a:ext cx="2701925" cy="460375"/>
            <a:chOff x="0" y="0"/>
            <a:chExt cx="3857250" cy="540057"/>
          </a:xfrm>
        </p:grpSpPr>
        <p:sp>
          <p:nvSpPr>
            <p:cNvPr id="5142" name="矩形 85"/>
            <p:cNvSpPr/>
            <p:nvPr>
              <p:custDataLst>
                <p:tags r:id="rId17"/>
              </p:custDataLst>
            </p:nvPr>
          </p:nvSpPr>
          <p:spPr>
            <a:xfrm>
              <a:off x="372757" y="85712"/>
              <a:ext cx="2827146" cy="40522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68580" tIns="34290" rIns="68580" bIns="34290" anchor="t" anchorCtr="0">
              <a:spAutoFit/>
            </a:bodyPr>
            <a:p>
              <a:pPr algn="ctr"/>
              <a:r>
                <a:rPr lang="zh-CN" altLang="en-US" b="1" dirty="0">
                  <a:solidFill>
                    <a:srgbClr val="3F3F3F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    就医指南</a:t>
              </a:r>
              <a:endParaRPr lang="zh-CN" b="1" dirty="0">
                <a:solidFill>
                  <a:srgbClr val="3F3F3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5143" name="平行四边形 86"/>
            <p:cNvSpPr/>
            <p:nvPr>
              <p:custDataLst>
                <p:tags r:id="rId18"/>
              </p:custDataLst>
            </p:nvPr>
          </p:nvSpPr>
          <p:spPr>
            <a:xfrm>
              <a:off x="0" y="0"/>
              <a:ext cx="3857250" cy="540057"/>
            </a:xfrm>
            <a:prstGeom prst="parallelogram">
              <a:avLst>
                <a:gd name="adj" fmla="val 48174"/>
              </a:avLst>
            </a:prstGeom>
            <a:noFill/>
            <a:ln w="158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lIns="68580" tIns="34290" rIns="68580" bIns="34290" anchor="ctr" anchorCtr="0"/>
            <a:p>
              <a:endParaRPr sz="1600" b="1">
                <a:solidFill>
                  <a:srgbClr val="3F3F3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7172" name="文本框 28"/>
          <p:cNvSpPr/>
          <p:nvPr/>
        </p:nvSpPr>
        <p:spPr>
          <a:xfrm>
            <a:off x="395605" y="107950"/>
            <a:ext cx="703580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altLang="zh-CN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2026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年城乡居民基本医疗保险参保缴费宣讲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" name="组合 69"/>
          <p:cNvGrpSpPr/>
          <p:nvPr>
            <p:custDataLst>
              <p:tags r:id="rId19"/>
            </p:custDataLst>
          </p:nvPr>
        </p:nvGrpSpPr>
        <p:grpSpPr>
          <a:xfrm>
            <a:off x="2553653" y="3890328"/>
            <a:ext cx="893762" cy="521970"/>
            <a:chOff x="0" y="0"/>
            <a:chExt cx="1244730" cy="958472"/>
          </a:xfrm>
        </p:grpSpPr>
        <p:sp>
          <p:nvSpPr>
            <p:cNvPr id="3" name="平行四边形 70"/>
            <p:cNvSpPr/>
            <p:nvPr>
              <p:custDataLst>
                <p:tags r:id="rId20"/>
              </p:custDataLst>
            </p:nvPr>
          </p:nvSpPr>
          <p:spPr>
            <a:xfrm>
              <a:off x="0" y="66718"/>
              <a:ext cx="1120898" cy="842781"/>
            </a:xfrm>
            <a:prstGeom prst="parallelogram">
              <a:avLst>
                <a:gd name="adj" fmla="val 48200"/>
              </a:avLst>
            </a:prstGeom>
            <a:gradFill rotWithShape="1">
              <a:gsLst>
                <a:gs pos="0">
                  <a:srgbClr val="00B0F0">
                    <a:alpha val="100000"/>
                  </a:srgbClr>
                </a:gs>
                <a:gs pos="90999">
                  <a:srgbClr val="0070C0">
                    <a:alpha val="100000"/>
                  </a:srgbClr>
                </a:gs>
                <a:gs pos="100000">
                  <a:srgbClr val="0070C0">
                    <a:alpha val="100000"/>
                  </a:srgb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 vert="horz" wrap="square" anchor="ctr" anchorCtr="0"/>
            <a:p>
              <a:pPr algn="ctr"/>
              <a:endParaRPr sz="1400">
                <a:solidFill>
                  <a:srgbClr val="FFFFFF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  <p:sp>
          <p:nvSpPr>
            <p:cNvPr id="4" name="文本框 11"/>
            <p:cNvSpPr/>
            <p:nvPr>
              <p:custDataLst>
                <p:tags r:id="rId21"/>
              </p:custDataLst>
            </p:nvPr>
          </p:nvSpPr>
          <p:spPr>
            <a:xfrm>
              <a:off x="177931" y="0"/>
              <a:ext cx="1066799" cy="958472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 anchorCtr="0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sym typeface="Impact" panose="020B0806030902050204" pitchFamily="34" charset="0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endParaRPr>
            </a:p>
          </p:txBody>
        </p:sp>
      </p:grpSp>
      <p:grpSp>
        <p:nvGrpSpPr>
          <p:cNvPr id="5" name="组合 84"/>
          <p:cNvGrpSpPr/>
          <p:nvPr>
            <p:custDataLst>
              <p:tags r:id="rId22"/>
            </p:custDataLst>
          </p:nvPr>
        </p:nvGrpSpPr>
        <p:grpSpPr>
          <a:xfrm>
            <a:off x="3233103" y="3909378"/>
            <a:ext cx="2701925" cy="460375"/>
            <a:chOff x="0" y="0"/>
            <a:chExt cx="3857250" cy="540057"/>
          </a:xfrm>
        </p:grpSpPr>
        <p:sp>
          <p:nvSpPr>
            <p:cNvPr id="6" name="矩形 85"/>
            <p:cNvSpPr/>
            <p:nvPr>
              <p:custDataLst>
                <p:tags r:id="rId23"/>
              </p:custDataLst>
            </p:nvPr>
          </p:nvSpPr>
          <p:spPr>
            <a:xfrm>
              <a:off x="372757" y="85712"/>
              <a:ext cx="2827146" cy="40522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68580" tIns="34290" rIns="68580" bIns="34290" anchor="t" anchorCtr="0">
              <a:spAutoFit/>
            </a:bodyPr>
            <a:p>
              <a:pPr algn="ctr"/>
              <a:r>
                <a:rPr lang="zh-CN" altLang="en-US" b="1" dirty="0">
                  <a:solidFill>
                    <a:srgbClr val="3F3F3F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    待遇政策</a:t>
              </a:r>
              <a:endParaRPr lang="zh-CN" b="1" dirty="0">
                <a:solidFill>
                  <a:srgbClr val="3F3F3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7" name="平行四边形 86"/>
            <p:cNvSpPr/>
            <p:nvPr>
              <p:custDataLst>
                <p:tags r:id="rId24"/>
              </p:custDataLst>
            </p:nvPr>
          </p:nvSpPr>
          <p:spPr>
            <a:xfrm>
              <a:off x="0" y="0"/>
              <a:ext cx="3857250" cy="540057"/>
            </a:xfrm>
            <a:prstGeom prst="parallelogram">
              <a:avLst>
                <a:gd name="adj" fmla="val 48174"/>
              </a:avLst>
            </a:prstGeom>
            <a:noFill/>
            <a:ln w="15875" cap="flat" cmpd="sng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square" lIns="68580" tIns="34290" rIns="68580" bIns="34290" anchor="ctr" anchorCtr="0"/>
            <a:p>
              <a:endParaRPr sz="1600" b="1">
                <a:solidFill>
                  <a:srgbClr val="3F3F3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7" name="组合 41"/>
          <p:cNvGrpSpPr/>
          <p:nvPr/>
        </p:nvGrpSpPr>
        <p:grpSpPr>
          <a:xfrm>
            <a:off x="265113" y="1652588"/>
            <a:ext cx="8455025" cy="1816100"/>
            <a:chOff x="0" y="0"/>
            <a:chExt cx="3936003" cy="781165"/>
          </a:xfrm>
        </p:grpSpPr>
        <p:sp>
          <p:nvSpPr>
            <p:cNvPr id="6148" name="等腰三角形 43"/>
            <p:cNvSpPr/>
            <p:nvPr/>
          </p:nvSpPr>
          <p:spPr>
            <a:xfrm>
              <a:off x="1063169" y="0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49" name="等腰三角形 44"/>
            <p:cNvSpPr/>
            <p:nvPr/>
          </p:nvSpPr>
          <p:spPr>
            <a:xfrm flipV="1">
              <a:off x="29564" y="424651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0" name="矩形 45"/>
            <p:cNvSpPr/>
            <p:nvPr/>
          </p:nvSpPr>
          <p:spPr>
            <a:xfrm>
              <a:off x="0" y="83786"/>
              <a:ext cx="3936003" cy="611981"/>
            </a:xfrm>
            <a:prstGeom prst="rect">
              <a:avLst/>
            </a:prstGeom>
            <a:solidFill>
              <a:srgbClr val="00A1E5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1" name="平行四边形 46"/>
            <p:cNvSpPr/>
            <p:nvPr/>
          </p:nvSpPr>
          <p:spPr>
            <a:xfrm>
              <a:off x="206271" y="275"/>
              <a:ext cx="1036076" cy="779005"/>
            </a:xfrm>
            <a:prstGeom prst="parallelogram">
              <a:avLst>
                <a:gd name="adj" fmla="val 48200"/>
              </a:avLst>
            </a:prstGeom>
            <a:solidFill>
              <a:srgbClr val="007EC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152" name="TextBox 23"/>
          <p:cNvSpPr/>
          <p:nvPr/>
        </p:nvSpPr>
        <p:spPr>
          <a:xfrm>
            <a:off x="2124075" y="2132013"/>
            <a:ext cx="5184775" cy="7708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lnSpc>
                <a:spcPct val="13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MS PGothic" panose="020B0600070205080204" pitchFamily="2" charset="-128"/>
              </a:rPr>
              <a:t>在连利好</a:t>
            </a:r>
            <a:endParaRPr lang="zh-CN" altLang="en-US" sz="3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MS PGothic" panose="020B0600070205080204" pitchFamily="2" charset="-128"/>
            </a:endParaRPr>
          </a:p>
        </p:txBody>
      </p:sp>
      <p:sp>
        <p:nvSpPr>
          <p:cNvPr id="6153" name="文本框 6"/>
          <p:cNvSpPr/>
          <p:nvPr/>
        </p:nvSpPr>
        <p:spPr>
          <a:xfrm>
            <a:off x="1091565" y="1911350"/>
            <a:ext cx="1536065" cy="1297940"/>
          </a:xfrm>
          <a:prstGeom prst="rect">
            <a:avLst/>
          </a:prstGeom>
          <a:noFill/>
          <a:ln w="9525">
            <a:noFill/>
          </a:ln>
        </p:spPr>
        <p:txBody>
          <a:bodyPr wrap="square" lIns="68575" tIns="34287" rIns="68575" bIns="34287">
            <a:spAutoFit/>
          </a:bodyPr>
          <a:p>
            <a:pPr eaLnBrk="1" hangingPunct="1"/>
            <a:r>
              <a:rPr lang="en-US" altLang="zh-CN" sz="80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rPr>
              <a:t>01</a:t>
            </a:r>
            <a:endParaRPr lang="zh-CN" altLang="en-US" sz="8000" dirty="0">
              <a:solidFill>
                <a:schemeClr val="bg1"/>
              </a:solidFill>
              <a:latin typeface="Impact" panose="020B0806030902050204" pitchFamily="34" charset="0"/>
              <a:sym typeface="Impact" panose="020B080603090205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152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48923" name="Shape 1452"/>
          <p:cNvSpPr/>
          <p:nvPr>
            <p:custDataLst>
              <p:tags r:id="rId1"/>
            </p:custDataLst>
          </p:nvPr>
        </p:nvSpPr>
        <p:spPr>
          <a:xfrm>
            <a:off x="568960" y="2398395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24" name="Shape 1454"/>
          <p:cNvSpPr/>
          <p:nvPr>
            <p:custDataLst>
              <p:tags r:id="rId2"/>
            </p:custDataLst>
          </p:nvPr>
        </p:nvSpPr>
        <p:spPr>
          <a:xfrm>
            <a:off x="1989455" y="2398395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25" name="Shape 1456"/>
          <p:cNvSpPr/>
          <p:nvPr>
            <p:custDataLst>
              <p:tags r:id="rId3"/>
            </p:custDataLst>
          </p:nvPr>
        </p:nvSpPr>
        <p:spPr>
          <a:xfrm>
            <a:off x="3385185" y="2421890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26" name="Shape 1458"/>
          <p:cNvSpPr/>
          <p:nvPr>
            <p:custDataLst>
              <p:tags r:id="rId4"/>
            </p:custDataLst>
          </p:nvPr>
        </p:nvSpPr>
        <p:spPr>
          <a:xfrm>
            <a:off x="4780280" y="2396490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27" name="Shape 1460"/>
          <p:cNvSpPr/>
          <p:nvPr>
            <p:custDataLst>
              <p:tags r:id="rId5"/>
            </p:custDataLst>
          </p:nvPr>
        </p:nvSpPr>
        <p:spPr>
          <a:xfrm>
            <a:off x="775970" y="1298575"/>
            <a:ext cx="932180" cy="891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30" name="Shape 1465"/>
          <p:cNvSpPr/>
          <p:nvPr>
            <p:custDataLst>
              <p:tags r:id="rId6"/>
            </p:custDataLst>
          </p:nvPr>
        </p:nvSpPr>
        <p:spPr>
          <a:xfrm>
            <a:off x="2182495" y="1298575"/>
            <a:ext cx="932180" cy="891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31" name="Shape 1468"/>
          <p:cNvSpPr/>
          <p:nvPr>
            <p:custDataLst>
              <p:tags r:id="rId7"/>
            </p:custDataLst>
          </p:nvPr>
        </p:nvSpPr>
        <p:spPr>
          <a:xfrm>
            <a:off x="3587115" y="1298575"/>
            <a:ext cx="930275" cy="8896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32" name="Shape 1471"/>
          <p:cNvSpPr/>
          <p:nvPr>
            <p:custDataLst>
              <p:tags r:id="rId8"/>
            </p:custDataLst>
          </p:nvPr>
        </p:nvSpPr>
        <p:spPr>
          <a:xfrm>
            <a:off x="4996180" y="1299210"/>
            <a:ext cx="930275" cy="8896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939" name="Text Placeholder 6"/>
          <p:cNvSpPr txBox="1"/>
          <p:nvPr>
            <p:custDataLst>
              <p:tags r:id="rId9"/>
            </p:custDataLst>
          </p:nvPr>
        </p:nvSpPr>
        <p:spPr>
          <a:xfrm>
            <a:off x="635000" y="2643505"/>
            <a:ext cx="11341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" panose="020B0600000000000000" charset="-122"/>
              <a:ea typeface="思源黑体 CN" panose="020B0600000000000000" charset="-122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报销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“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门槛费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”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n-ea"/>
              </a:rPr>
              <a:t>和报销比例都给出了更优惠的政策。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048940" name="Text Placeholder 5"/>
          <p:cNvSpPr txBox="1"/>
          <p:nvPr>
            <p:custDataLst>
              <p:tags r:id="rId10"/>
            </p:custDataLst>
          </p:nvPr>
        </p:nvSpPr>
        <p:spPr>
          <a:xfrm>
            <a:off x="2159635" y="1591945"/>
            <a:ext cx="998220" cy="3054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1100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住院零差别</a:t>
            </a:r>
            <a:endParaRPr lang="zh-CN" altLang="en-US" sz="1100" b="1" spc="3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48941" name="Text Placeholder 5"/>
          <p:cNvSpPr txBox="1"/>
          <p:nvPr>
            <p:custDataLst>
              <p:tags r:id="rId11"/>
            </p:custDataLst>
          </p:nvPr>
        </p:nvSpPr>
        <p:spPr>
          <a:xfrm>
            <a:off x="4972050" y="1591945"/>
            <a:ext cx="955040" cy="3054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1100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共济全国通</a:t>
            </a:r>
            <a:endParaRPr lang="zh-CN" altLang="en-US" sz="1100" b="1" spc="3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048945" name="Text Placeholder 5"/>
          <p:cNvSpPr txBox="1"/>
          <p:nvPr>
            <p:custDataLst>
              <p:tags r:id="rId12"/>
            </p:custDataLst>
          </p:nvPr>
        </p:nvSpPr>
        <p:spPr>
          <a:xfrm>
            <a:off x="3570605" y="1591945"/>
            <a:ext cx="981075" cy="3054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100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趸缴有优惠</a:t>
            </a:r>
            <a:endParaRPr lang="zh-CN" altLang="en-US" sz="1100" b="1" spc="3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7171" name="直接连接符 27"/>
          <p:cNvSpPr/>
          <p:nvPr/>
        </p:nvSpPr>
        <p:spPr>
          <a:xfrm flipH="1">
            <a:off x="395288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2" name="文本框 28"/>
          <p:cNvSpPr/>
          <p:nvPr/>
        </p:nvSpPr>
        <p:spPr>
          <a:xfrm>
            <a:off x="395288" y="107950"/>
            <a:ext cx="48974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在连利好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Text Placeholder 5"/>
          <p:cNvSpPr txBox="1"/>
          <p:nvPr>
            <p:custDataLst>
              <p:tags r:id="rId13"/>
            </p:custDataLst>
          </p:nvPr>
        </p:nvSpPr>
        <p:spPr>
          <a:xfrm>
            <a:off x="787788" y="1563300"/>
            <a:ext cx="959140" cy="331208"/>
          </a:xfrm>
          <a:prstGeom prst="rect">
            <a:avLst/>
          </a:prstGeom>
        </p:spPr>
        <p:txBody>
          <a:bodyPr vert="horz" lIns="0" tIns="0" rIns="0" bIns="0" rtlCol="0" anchor="ctr">
            <a:normAutofit fontScale="6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865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待遇有倾斜</a:t>
            </a:r>
            <a:endParaRPr lang="zh-CN" altLang="en-US" sz="186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 Placeholder 6"/>
          <p:cNvSpPr txBox="1"/>
          <p:nvPr>
            <p:custDataLst>
              <p:tags r:id="rId14"/>
            </p:custDataLst>
          </p:nvPr>
        </p:nvSpPr>
        <p:spPr>
          <a:xfrm>
            <a:off x="2122170" y="2643505"/>
            <a:ext cx="11341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" panose="020B0600000000000000" charset="-122"/>
              <a:ea typeface="思源黑体 CN" panose="020B0600000000000000" charset="-122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zh-CN" altLang="en-US" sz="1200" spc="15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sym typeface="+mn-ea"/>
              </a:rPr>
              <a:t>在全国定点医疗机构住院，医保结算享受和大连相同的报销待遇。</a:t>
            </a: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ea typeface="思源黑体 CN" panose="020B0600000000000000" charset="-122"/>
              <a:sym typeface="+mn-ea"/>
            </a:endParaRPr>
          </a:p>
        </p:txBody>
      </p:sp>
      <p:sp>
        <p:nvSpPr>
          <p:cNvPr id="13" name="Text Placeholder 6"/>
          <p:cNvSpPr txBox="1"/>
          <p:nvPr>
            <p:custDataLst>
              <p:tags r:id="rId15"/>
            </p:custDataLst>
          </p:nvPr>
        </p:nvSpPr>
        <p:spPr>
          <a:xfrm>
            <a:off x="3129280" y="2571750"/>
            <a:ext cx="14389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" panose="020B0600000000000000" charset="-122"/>
              <a:ea typeface="思源黑体 CN" panose="020B0600000000000000" charset="-122"/>
            </a:endParaRPr>
          </a:p>
          <a:p>
            <a:pPr lvl="0" indent="0" algn="l" fontAlgn="auto">
              <a:lnSpc>
                <a:spcPct val="120000"/>
              </a:lnSpc>
              <a:buClrTx/>
              <a:buSzTx/>
              <a:buFontTx/>
              <a:buNone/>
            </a:pPr>
            <a:r>
              <a:rPr lang="zh-CN" altLang="en-US" sz="1200" spc="15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sym typeface="+mn-ea"/>
              </a:rPr>
              <a:t>新入学当年按照学制年数一次性趸缴保费，方便优惠。</a:t>
            </a: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ea typeface="思源黑体 CN" panose="020B0600000000000000" charset="-122"/>
              <a:sym typeface="+mn-ea"/>
            </a:endParaRPr>
          </a:p>
        </p:txBody>
      </p:sp>
      <p:sp>
        <p:nvSpPr>
          <p:cNvPr id="14" name="Text Placeholder 6"/>
          <p:cNvSpPr txBox="1"/>
          <p:nvPr>
            <p:custDataLst>
              <p:tags r:id="rId16"/>
            </p:custDataLst>
          </p:nvPr>
        </p:nvSpPr>
        <p:spPr>
          <a:xfrm>
            <a:off x="4859655" y="2499360"/>
            <a:ext cx="11341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" panose="020B0600000000000000" charset="-122"/>
              <a:ea typeface="思源黑体 CN" panose="020B0600000000000000" charset="-122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zh-CN" altLang="en-US" sz="1200" spc="15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sym typeface="+mn-ea"/>
              </a:rPr>
              <a:t>大连家庭共济已实现本地、省内跨市、跨省共济的全覆盖</a:t>
            </a: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ea typeface="思源黑体 CN" panose="020B0600000000000000" charset="-122"/>
              <a:sym typeface="+mn-ea"/>
            </a:endParaRPr>
          </a:p>
        </p:txBody>
      </p:sp>
      <p:sp>
        <p:nvSpPr>
          <p:cNvPr id="15" name="Shape 1456"/>
          <p:cNvSpPr/>
          <p:nvPr>
            <p:custDataLst>
              <p:tags r:id="rId17"/>
            </p:custDataLst>
          </p:nvPr>
        </p:nvSpPr>
        <p:spPr>
          <a:xfrm>
            <a:off x="6179820" y="2421890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Shape 1458"/>
          <p:cNvSpPr/>
          <p:nvPr>
            <p:custDataLst>
              <p:tags r:id="rId18"/>
            </p:custDataLst>
          </p:nvPr>
        </p:nvSpPr>
        <p:spPr>
          <a:xfrm>
            <a:off x="7574915" y="2396490"/>
            <a:ext cx="1266190" cy="137985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Shape 1468"/>
          <p:cNvSpPr/>
          <p:nvPr>
            <p:custDataLst>
              <p:tags r:id="rId19"/>
            </p:custDataLst>
          </p:nvPr>
        </p:nvSpPr>
        <p:spPr>
          <a:xfrm>
            <a:off x="6381750" y="1298575"/>
            <a:ext cx="930275" cy="8896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Shape 1471"/>
          <p:cNvSpPr/>
          <p:nvPr>
            <p:custDataLst>
              <p:tags r:id="rId20"/>
            </p:custDataLst>
          </p:nvPr>
        </p:nvSpPr>
        <p:spPr>
          <a:xfrm>
            <a:off x="7790815" y="1299210"/>
            <a:ext cx="930275" cy="8896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p>
            <a:pPr lvl="0"/>
            <a:endParaRPr sz="1735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Text Placeholder 5"/>
          <p:cNvSpPr txBox="1"/>
          <p:nvPr>
            <p:custDataLst>
              <p:tags r:id="rId21"/>
            </p:custDataLst>
          </p:nvPr>
        </p:nvSpPr>
        <p:spPr>
          <a:xfrm>
            <a:off x="7812405" y="1591945"/>
            <a:ext cx="955040" cy="3054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1100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有礼等你来</a:t>
            </a:r>
            <a:endParaRPr lang="zh-CN" altLang="en-US" sz="1100" b="1" spc="3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" name="Text Placeholder 5"/>
          <p:cNvSpPr txBox="1"/>
          <p:nvPr>
            <p:custDataLst>
              <p:tags r:id="rId22"/>
            </p:custDataLst>
          </p:nvPr>
        </p:nvSpPr>
        <p:spPr>
          <a:xfrm>
            <a:off x="6365240" y="1591945"/>
            <a:ext cx="981075" cy="3054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100" b="1" spc="3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全程享便利</a:t>
            </a:r>
            <a:endParaRPr lang="zh-CN" altLang="en-US" sz="1100" b="1" spc="3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1" name="Text Placeholder 6"/>
          <p:cNvSpPr txBox="1"/>
          <p:nvPr>
            <p:custDataLst>
              <p:tags r:id="rId23"/>
            </p:custDataLst>
          </p:nvPr>
        </p:nvSpPr>
        <p:spPr>
          <a:xfrm>
            <a:off x="5928360" y="2715895"/>
            <a:ext cx="14389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indent="0" algn="l" fontAlgn="auto">
              <a:lnSpc>
                <a:spcPct val="120000"/>
              </a:lnSpc>
              <a:buClrTx/>
              <a:buSzTx/>
              <a:buFontTx/>
              <a:buNone/>
            </a:pPr>
            <a:r>
              <a:rPr lang="zh-CN" altLang="en-US" sz="1200" spc="15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sym typeface="+mn-ea"/>
              </a:rPr>
              <a:t>学校统一组织参保登记，缴费、申请医保码均可线上办理。</a:t>
            </a: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ea typeface="思源黑体 CN" panose="020B0600000000000000" charset="-122"/>
              <a:sym typeface="+mn-ea"/>
            </a:endParaRPr>
          </a:p>
        </p:txBody>
      </p:sp>
      <p:sp>
        <p:nvSpPr>
          <p:cNvPr id="22" name="Text Placeholder 6"/>
          <p:cNvSpPr txBox="1"/>
          <p:nvPr>
            <p:custDataLst>
              <p:tags r:id="rId24"/>
            </p:custDataLst>
          </p:nvPr>
        </p:nvSpPr>
        <p:spPr>
          <a:xfrm>
            <a:off x="7706995" y="2643505"/>
            <a:ext cx="1134110" cy="5994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" panose="020B0600000000000000" charset="-122"/>
              <a:ea typeface="思源黑体 CN" panose="020B0600000000000000" charset="-122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zh-CN" altLang="en-US" sz="1200" spc="15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sym typeface="+mn-ea"/>
              </a:rPr>
              <a:t>凭电子缴费凭证可领取流量礼包或意外伤害保险。</a:t>
            </a: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sym typeface="+mn-ea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zh-CN" altLang="en-US" sz="1200" spc="15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7" name="组合 41"/>
          <p:cNvGrpSpPr/>
          <p:nvPr/>
        </p:nvGrpSpPr>
        <p:grpSpPr>
          <a:xfrm>
            <a:off x="265113" y="1652588"/>
            <a:ext cx="8455025" cy="1816100"/>
            <a:chOff x="0" y="0"/>
            <a:chExt cx="3936003" cy="781165"/>
          </a:xfrm>
        </p:grpSpPr>
        <p:sp>
          <p:nvSpPr>
            <p:cNvPr id="6148" name="等腰三角形 43"/>
            <p:cNvSpPr/>
            <p:nvPr/>
          </p:nvSpPr>
          <p:spPr>
            <a:xfrm>
              <a:off x="1063169" y="0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49" name="等腰三角形 44"/>
            <p:cNvSpPr/>
            <p:nvPr/>
          </p:nvSpPr>
          <p:spPr>
            <a:xfrm flipV="1">
              <a:off x="29564" y="424651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0" name="矩形 45"/>
            <p:cNvSpPr/>
            <p:nvPr/>
          </p:nvSpPr>
          <p:spPr>
            <a:xfrm>
              <a:off x="0" y="83786"/>
              <a:ext cx="3936003" cy="611981"/>
            </a:xfrm>
            <a:prstGeom prst="rect">
              <a:avLst/>
            </a:prstGeom>
            <a:solidFill>
              <a:srgbClr val="00A1E5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1" name="平行四边形 46"/>
            <p:cNvSpPr/>
            <p:nvPr/>
          </p:nvSpPr>
          <p:spPr>
            <a:xfrm>
              <a:off x="206271" y="275"/>
              <a:ext cx="1036076" cy="779005"/>
            </a:xfrm>
            <a:prstGeom prst="parallelogram">
              <a:avLst>
                <a:gd name="adj" fmla="val 48200"/>
              </a:avLst>
            </a:prstGeom>
            <a:solidFill>
              <a:srgbClr val="007EC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152" name="TextBox 23"/>
          <p:cNvSpPr/>
          <p:nvPr/>
        </p:nvSpPr>
        <p:spPr>
          <a:xfrm>
            <a:off x="1979930" y="2132013"/>
            <a:ext cx="5184775" cy="7708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lnSpc>
                <a:spcPct val="13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MS PGothic" panose="020B0600070205080204" pitchFamily="2" charset="-128"/>
              </a:rPr>
              <a:t>缴费流程</a:t>
            </a:r>
            <a:endParaRPr lang="zh-CN" altLang="en-US" sz="3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MS PGothic" panose="020B0600070205080204" pitchFamily="2" charset="-128"/>
            </a:endParaRPr>
          </a:p>
        </p:txBody>
      </p:sp>
      <p:sp>
        <p:nvSpPr>
          <p:cNvPr id="6153" name="文本框 6"/>
          <p:cNvSpPr/>
          <p:nvPr/>
        </p:nvSpPr>
        <p:spPr>
          <a:xfrm>
            <a:off x="1091565" y="1911350"/>
            <a:ext cx="1536065" cy="1297940"/>
          </a:xfrm>
          <a:prstGeom prst="rect">
            <a:avLst/>
          </a:prstGeom>
          <a:noFill/>
          <a:ln w="9525">
            <a:noFill/>
          </a:ln>
        </p:spPr>
        <p:txBody>
          <a:bodyPr wrap="square" lIns="68575" tIns="34287" rIns="68575" bIns="34287">
            <a:spAutoFit/>
          </a:bodyPr>
          <a:p>
            <a:pPr eaLnBrk="1" hangingPunct="1"/>
            <a:r>
              <a:rPr lang="en-US" altLang="zh-CN" sz="80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rPr>
              <a:t>02</a:t>
            </a:r>
            <a:endParaRPr lang="zh-CN" altLang="en-US" sz="8000" dirty="0">
              <a:solidFill>
                <a:schemeClr val="bg1"/>
              </a:solidFill>
              <a:latin typeface="Impact" panose="020B0806030902050204" pitchFamily="34" charset="0"/>
              <a:sym typeface="Impact" panose="020B080603090205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152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灯片编号占位符 5"/>
          <p:cNvSpPr txBox="1">
            <a:spLocks noGrp="1"/>
          </p:cNvSpPr>
          <p:nvPr/>
        </p:nvSpPr>
        <p:spPr>
          <a:xfrm>
            <a:off x="6553200" y="4193223"/>
            <a:ext cx="2133600" cy="2746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r" eaLnBrk="1" hangingPunct="1"/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直接连接符 27"/>
          <p:cNvSpPr/>
          <p:nvPr/>
        </p:nvSpPr>
        <p:spPr>
          <a:xfrm flipH="1">
            <a:off x="395288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集中缴费方式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" name="Freeform 5"/>
          <p:cNvSpPr/>
          <p:nvPr/>
        </p:nvSpPr>
        <p:spPr bwMode="auto">
          <a:xfrm>
            <a:off x="817295" y="2063755"/>
            <a:ext cx="1479797" cy="1334201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" name="TextBox 2"/>
          <p:cNvSpPr txBox="1"/>
          <p:nvPr/>
        </p:nvSpPr>
        <p:spPr>
          <a:xfrm>
            <a:off x="1102850" y="2299968"/>
            <a:ext cx="908686" cy="8616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2800" b="1" dirty="0"/>
              <a:t>缴费方式</a:t>
            </a:r>
            <a:endParaRPr lang="zh-CN" altLang="en-US" sz="2800" b="1" dirty="0"/>
          </a:p>
        </p:txBody>
      </p:sp>
      <p:sp>
        <p:nvSpPr>
          <p:cNvPr id="5" name="圆角矩形 4"/>
          <p:cNvSpPr/>
          <p:nvPr/>
        </p:nvSpPr>
        <p:spPr>
          <a:xfrm>
            <a:off x="2926715" y="911225"/>
            <a:ext cx="4489200" cy="511200"/>
          </a:xfrm>
          <a:prstGeom prst="roundRect">
            <a:avLst>
              <a:gd name="adj" fmla="val 2063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2296795" y="1139190"/>
            <a:ext cx="547370" cy="3124200"/>
          </a:xfrm>
          <a:custGeom>
            <a:avLst/>
            <a:gdLst>
              <a:gd name="T0" fmla="*/ 1999 w 3544"/>
              <a:gd name="T1" fmla="*/ 9150 h 14563"/>
              <a:gd name="T2" fmla="*/ 1999 w 3544"/>
              <a:gd name="T3" fmla="*/ 12306 h 14563"/>
              <a:gd name="T4" fmla="*/ 2353 w 3544"/>
              <a:gd name="T5" fmla="*/ 13628 h 14563"/>
              <a:gd name="T6" fmla="*/ 3544 w 3544"/>
              <a:gd name="T7" fmla="*/ 14112 h 14563"/>
              <a:gd name="T8" fmla="*/ 3544 w 3544"/>
              <a:gd name="T9" fmla="*/ 14563 h 14563"/>
              <a:gd name="T10" fmla="*/ 1933 w 3544"/>
              <a:gd name="T11" fmla="*/ 14016 h 14563"/>
              <a:gd name="T12" fmla="*/ 1419 w 3544"/>
              <a:gd name="T13" fmla="*/ 12050 h 14563"/>
              <a:gd name="T14" fmla="*/ 1419 w 3544"/>
              <a:gd name="T15" fmla="*/ 9279 h 14563"/>
              <a:gd name="T16" fmla="*/ 1160 w 3544"/>
              <a:gd name="T17" fmla="*/ 8022 h 14563"/>
              <a:gd name="T18" fmla="*/ 0 w 3544"/>
              <a:gd name="T19" fmla="*/ 7475 h 14563"/>
              <a:gd name="T20" fmla="*/ 0 w 3544"/>
              <a:gd name="T21" fmla="*/ 7088 h 14563"/>
              <a:gd name="T22" fmla="*/ 1127 w 3544"/>
              <a:gd name="T23" fmla="*/ 6571 h 14563"/>
              <a:gd name="T24" fmla="*/ 1419 w 3544"/>
              <a:gd name="T25" fmla="*/ 5284 h 14563"/>
              <a:gd name="T26" fmla="*/ 1419 w 3544"/>
              <a:gd name="T27" fmla="*/ 2513 h 14563"/>
              <a:gd name="T28" fmla="*/ 1933 w 3544"/>
              <a:gd name="T29" fmla="*/ 547 h 14563"/>
              <a:gd name="T30" fmla="*/ 3544 w 3544"/>
              <a:gd name="T31" fmla="*/ 0 h 14563"/>
              <a:gd name="T32" fmla="*/ 3544 w 3544"/>
              <a:gd name="T33" fmla="*/ 451 h 14563"/>
              <a:gd name="T34" fmla="*/ 2353 w 3544"/>
              <a:gd name="T35" fmla="*/ 902 h 14563"/>
              <a:gd name="T36" fmla="*/ 1999 w 3544"/>
              <a:gd name="T37" fmla="*/ 2254 h 14563"/>
              <a:gd name="T38" fmla="*/ 1999 w 3544"/>
              <a:gd name="T39" fmla="*/ 5413 h 14563"/>
              <a:gd name="T40" fmla="*/ 580 w 3544"/>
              <a:gd name="T41" fmla="*/ 7275 h 14563"/>
              <a:gd name="T42" fmla="*/ 580 w 3544"/>
              <a:gd name="T43" fmla="*/ 7304 h 14563"/>
              <a:gd name="T44" fmla="*/ 1999 w 3544"/>
              <a:gd name="T45" fmla="*/ 9150 h 14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44" h="14563">
                <a:moveTo>
                  <a:pt x="1999" y="9150"/>
                </a:moveTo>
                <a:lnTo>
                  <a:pt x="1999" y="12306"/>
                </a:lnTo>
                <a:cubicBezTo>
                  <a:pt x="1999" y="12867"/>
                  <a:pt x="2117" y="13306"/>
                  <a:pt x="2353" y="13628"/>
                </a:cubicBezTo>
                <a:cubicBezTo>
                  <a:pt x="2590" y="13950"/>
                  <a:pt x="2986" y="14112"/>
                  <a:pt x="3544" y="14112"/>
                </a:cubicBezTo>
                <a:lnTo>
                  <a:pt x="3544" y="14563"/>
                </a:lnTo>
                <a:cubicBezTo>
                  <a:pt x="2815" y="14563"/>
                  <a:pt x="2276" y="14379"/>
                  <a:pt x="1933" y="14016"/>
                </a:cubicBezTo>
                <a:cubicBezTo>
                  <a:pt x="1589" y="13650"/>
                  <a:pt x="1419" y="12993"/>
                  <a:pt x="1419" y="12050"/>
                </a:cubicBezTo>
                <a:lnTo>
                  <a:pt x="1419" y="9279"/>
                </a:lnTo>
                <a:cubicBezTo>
                  <a:pt x="1419" y="8762"/>
                  <a:pt x="1333" y="8344"/>
                  <a:pt x="1160" y="8022"/>
                </a:cubicBezTo>
                <a:cubicBezTo>
                  <a:pt x="990" y="7701"/>
                  <a:pt x="602" y="7516"/>
                  <a:pt x="0" y="7475"/>
                </a:cubicBezTo>
                <a:lnTo>
                  <a:pt x="0" y="7088"/>
                </a:lnTo>
                <a:cubicBezTo>
                  <a:pt x="558" y="7002"/>
                  <a:pt x="935" y="6829"/>
                  <a:pt x="1127" y="6571"/>
                </a:cubicBezTo>
                <a:cubicBezTo>
                  <a:pt x="1322" y="6315"/>
                  <a:pt x="1419" y="5883"/>
                  <a:pt x="1419" y="5284"/>
                </a:cubicBezTo>
                <a:lnTo>
                  <a:pt x="1419" y="2513"/>
                </a:lnTo>
                <a:cubicBezTo>
                  <a:pt x="1419" y="1567"/>
                  <a:pt x="1589" y="913"/>
                  <a:pt x="1933" y="547"/>
                </a:cubicBezTo>
                <a:cubicBezTo>
                  <a:pt x="2276" y="181"/>
                  <a:pt x="2815" y="0"/>
                  <a:pt x="3544" y="0"/>
                </a:cubicBezTo>
                <a:lnTo>
                  <a:pt x="3544" y="451"/>
                </a:lnTo>
                <a:cubicBezTo>
                  <a:pt x="2986" y="451"/>
                  <a:pt x="2590" y="602"/>
                  <a:pt x="2353" y="902"/>
                </a:cubicBezTo>
                <a:cubicBezTo>
                  <a:pt x="2117" y="1201"/>
                  <a:pt x="1999" y="1652"/>
                  <a:pt x="1999" y="2254"/>
                </a:cubicBezTo>
                <a:lnTo>
                  <a:pt x="1999" y="5413"/>
                </a:lnTo>
                <a:cubicBezTo>
                  <a:pt x="1999" y="6265"/>
                  <a:pt x="1592" y="7275"/>
                  <a:pt x="580" y="7275"/>
                </a:cubicBezTo>
                <a:lnTo>
                  <a:pt x="580" y="7304"/>
                </a:lnTo>
                <a:cubicBezTo>
                  <a:pt x="1565" y="7304"/>
                  <a:pt x="1999" y="8309"/>
                  <a:pt x="1999" y="91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2854960" y="4012565"/>
            <a:ext cx="4488815" cy="510540"/>
          </a:xfrm>
          <a:prstGeom prst="roundRect">
            <a:avLst>
              <a:gd name="adj" fmla="val 25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2844165" y="2063750"/>
            <a:ext cx="4570730" cy="1244600"/>
          </a:xfrm>
          <a:prstGeom prst="roundRect">
            <a:avLst>
              <a:gd name="adj" fmla="val 25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18790" y="982980"/>
            <a:ext cx="4544695" cy="516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（一）通过“自然人社保缴费”微信小程序自助缴费。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28574" y="4150721"/>
            <a:ext cx="3758504" cy="516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（三）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到所属代办单位通过扫码或现金缴费。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18790" y="2169160"/>
            <a:ext cx="4129405" cy="9956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（二）本地户籍人员持身份证或户口簿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到农商银行、大连银行、邮储银行、中国银行、交通银行、农业银行、建设银行和工商银行任一网点办理缴费，支持现金和本行银行卡转账。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80045" y="2146300"/>
            <a:ext cx="1003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solidFill>
                  <a:schemeClr val="bg1"/>
                </a:solidFill>
              </a:rPr>
              <a:t>缴纳</a:t>
            </a:r>
            <a:r>
              <a:rPr lang="en-US" altLang="zh-CN" sz="1400">
                <a:solidFill>
                  <a:schemeClr val="bg1"/>
                </a:solidFill>
              </a:rPr>
              <a:t>2026</a:t>
            </a:r>
            <a:r>
              <a:rPr lang="zh-CN" altLang="en-US" sz="1400">
                <a:solidFill>
                  <a:schemeClr val="bg1"/>
                </a:solidFill>
              </a:rPr>
              <a:t>年度保费</a:t>
            </a:r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048625" y="3768725"/>
            <a:ext cx="10033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>
                <a:solidFill>
                  <a:schemeClr val="bg1"/>
                </a:solidFill>
              </a:rPr>
              <a:t>30</a:t>
            </a:r>
            <a:r>
              <a:rPr lang="zh-CN" altLang="en-US" sz="1400">
                <a:solidFill>
                  <a:schemeClr val="bg1"/>
                </a:solidFill>
              </a:rPr>
              <a:t>元补缴</a:t>
            </a:r>
            <a:endParaRPr lang="zh-CN" alt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7" name="组合 41"/>
          <p:cNvGrpSpPr/>
          <p:nvPr/>
        </p:nvGrpSpPr>
        <p:grpSpPr>
          <a:xfrm>
            <a:off x="265113" y="1652588"/>
            <a:ext cx="8455025" cy="1816100"/>
            <a:chOff x="0" y="0"/>
            <a:chExt cx="3936003" cy="781165"/>
          </a:xfrm>
        </p:grpSpPr>
        <p:sp>
          <p:nvSpPr>
            <p:cNvPr id="6148" name="等腰三角形 43"/>
            <p:cNvSpPr/>
            <p:nvPr/>
          </p:nvSpPr>
          <p:spPr>
            <a:xfrm>
              <a:off x="1063169" y="0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49" name="等腰三角形 44"/>
            <p:cNvSpPr/>
            <p:nvPr/>
          </p:nvSpPr>
          <p:spPr>
            <a:xfrm flipV="1">
              <a:off x="29564" y="424651"/>
              <a:ext cx="355284" cy="356514"/>
            </a:xfrm>
            <a:prstGeom prst="triangle">
              <a:avLst>
                <a:gd name="adj" fmla="val 50000"/>
              </a:avLst>
            </a:prstGeom>
            <a:solidFill>
              <a:srgbClr val="00A7E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0" name="矩形 45"/>
            <p:cNvSpPr/>
            <p:nvPr/>
          </p:nvSpPr>
          <p:spPr>
            <a:xfrm>
              <a:off x="0" y="83786"/>
              <a:ext cx="3936003" cy="611981"/>
            </a:xfrm>
            <a:prstGeom prst="rect">
              <a:avLst/>
            </a:prstGeom>
            <a:solidFill>
              <a:srgbClr val="00A1E5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6151" name="平行四边形 46"/>
            <p:cNvSpPr/>
            <p:nvPr/>
          </p:nvSpPr>
          <p:spPr>
            <a:xfrm>
              <a:off x="206271" y="275"/>
              <a:ext cx="1036076" cy="779005"/>
            </a:xfrm>
            <a:prstGeom prst="parallelogram">
              <a:avLst>
                <a:gd name="adj" fmla="val 48200"/>
              </a:avLst>
            </a:prstGeom>
            <a:solidFill>
              <a:srgbClr val="007ECA"/>
            </a:solidFill>
            <a:ln w="9525">
              <a:noFill/>
            </a:ln>
          </p:spPr>
          <p:txBody>
            <a:bodyPr lIns="68575" tIns="34287" rIns="68575" bIns="34287" anchor="ctr" anchorCtr="0"/>
            <a:p>
              <a:pPr algn="ctr" eaLnBrk="1" hangingPunct="1"/>
              <a:endParaRPr lang="zh-CN" altLang="en-US" sz="120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6152" name="TextBox 23"/>
          <p:cNvSpPr/>
          <p:nvPr/>
        </p:nvSpPr>
        <p:spPr>
          <a:xfrm>
            <a:off x="2930525" y="2132013"/>
            <a:ext cx="5184775" cy="7708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lnSpc>
                <a:spcPct val="130000"/>
              </a:lnSpc>
            </a:pPr>
            <a:r>
              <a:rPr lang="zh-CN" altLang="en-US" sz="3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MS PGothic" panose="020B0600070205080204" pitchFamily="2" charset="-128"/>
              </a:rPr>
              <a:t>就医指南</a:t>
            </a:r>
            <a:endParaRPr lang="zh-CN" altLang="en-US" sz="3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MS PGothic" panose="020B0600070205080204" pitchFamily="2" charset="-128"/>
            </a:endParaRPr>
          </a:p>
        </p:txBody>
      </p:sp>
      <p:sp>
        <p:nvSpPr>
          <p:cNvPr id="6153" name="文本框 6"/>
          <p:cNvSpPr/>
          <p:nvPr/>
        </p:nvSpPr>
        <p:spPr>
          <a:xfrm>
            <a:off x="1091565" y="1911350"/>
            <a:ext cx="1536065" cy="1297940"/>
          </a:xfrm>
          <a:prstGeom prst="rect">
            <a:avLst/>
          </a:prstGeom>
          <a:noFill/>
          <a:ln w="9525">
            <a:noFill/>
          </a:ln>
        </p:spPr>
        <p:txBody>
          <a:bodyPr wrap="square" lIns="68575" tIns="34287" rIns="68575" bIns="34287">
            <a:spAutoFit/>
          </a:bodyPr>
          <a:p>
            <a:pPr eaLnBrk="1" hangingPunct="1"/>
            <a:r>
              <a:rPr lang="en-US" altLang="zh-CN" sz="8000" dirty="0">
                <a:solidFill>
                  <a:schemeClr val="bg1"/>
                </a:solidFill>
                <a:latin typeface="Impact" panose="020B0806030902050204" pitchFamily="34" charset="0"/>
                <a:sym typeface="Impact" panose="020B0806030902050204" pitchFamily="34" charset="0"/>
              </a:rPr>
              <a:t>03</a:t>
            </a:r>
            <a:endParaRPr lang="zh-CN" altLang="en-US" sz="8000" dirty="0">
              <a:solidFill>
                <a:schemeClr val="bg1"/>
              </a:solidFill>
              <a:latin typeface="Impact" panose="020B0806030902050204" pitchFamily="34" charset="0"/>
              <a:sym typeface="Impact" panose="020B080603090205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6152" grpId="0" bldLvl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就医指南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2071370" y="894080"/>
            <a:ext cx="5589905" cy="737870"/>
            <a:chOff x="5228512" y="1109269"/>
            <a:chExt cx="2995753" cy="737953"/>
          </a:xfrm>
        </p:grpSpPr>
        <p:sp>
          <p:nvSpPr>
            <p:cNvPr id="21" name="TextBox 20"/>
            <p:cNvSpPr txBox="1"/>
            <p:nvPr>
              <p:custDataLst>
                <p:tags r:id="rId1"/>
              </p:custDataLst>
            </p:nvPr>
          </p:nvSpPr>
          <p:spPr>
            <a:xfrm>
              <a:off x="5228512" y="1518255"/>
              <a:ext cx="2995753" cy="328967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Rectangle 71"/>
            <p:cNvSpPr/>
            <p:nvPr>
              <p:custDataLst>
                <p:tags r:id="rId2"/>
              </p:custDataLst>
            </p:nvPr>
          </p:nvSpPr>
          <p:spPr>
            <a:xfrm>
              <a:off x="5228513" y="1109269"/>
              <a:ext cx="1694180" cy="311185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8" name="Round Same Side Corner Rectangle 67"/>
          <p:cNvSpPr/>
          <p:nvPr>
            <p:custDataLst>
              <p:tags r:id="rId3"/>
            </p:custDataLst>
          </p:nvPr>
        </p:nvSpPr>
        <p:spPr>
          <a:xfrm rot="10800000" flipH="1">
            <a:off x="2388235" y="1204595"/>
            <a:ext cx="91440" cy="1264285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p>
            <a:pPr algn="ctr"/>
            <a:endParaRPr lang="bg-BG" dirty="0">
              <a:latin typeface="Calibri Light" panose="020F0302020204030204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686685" y="1243965"/>
            <a:ext cx="5703571" cy="1525905"/>
            <a:chOff x="5173722" y="1109269"/>
            <a:chExt cx="3056669" cy="1526076"/>
          </a:xfrm>
        </p:grpSpPr>
        <p:sp>
          <p:nvSpPr>
            <p:cNvPr id="10" name="TextBox 20"/>
            <p:cNvSpPr txBox="1"/>
            <p:nvPr>
              <p:custDataLst>
                <p:tags r:id="rId4"/>
              </p:custDataLst>
            </p:nvPr>
          </p:nvSpPr>
          <p:spPr>
            <a:xfrm>
              <a:off x="5173722" y="1454113"/>
              <a:ext cx="3056669" cy="1181232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p>
              <a:pPr algn="just">
                <a:lnSpc>
                  <a:spcPct val="120000"/>
                </a:lnSpc>
                <a:spcAft>
                  <a:spcPts val="600"/>
                </a:spcAft>
              </a:pPr>
              <a:r>
                <a:rPr lang="zh-CN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目前，大学生可在我市794个有门诊统筹结算资质的定点医疗机构享受门诊医疗费用报销待遇，可在309家有住院结算资质的定点医疗机构享受住院医疗费用报销待遇。</a:t>
              </a: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  <a:p>
              <a:pPr algn="just">
                <a:lnSpc>
                  <a:spcPct val="120000"/>
                </a:lnSpc>
                <a:spcAft>
                  <a:spcPts val="600"/>
                </a:spcAft>
              </a:pP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" name="Rectangle 71"/>
            <p:cNvSpPr/>
            <p:nvPr>
              <p:custDataLst>
                <p:tags r:id="rId5"/>
              </p:custDataLst>
            </p:nvPr>
          </p:nvSpPr>
          <p:spPr>
            <a:xfrm>
              <a:off x="5173722" y="1109269"/>
              <a:ext cx="1748855" cy="588076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p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全市定点机构总数</a:t>
              </a:r>
              <a:endPara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8" name="等腰三角形 5"/>
          <p:cNvSpPr/>
          <p:nvPr/>
        </p:nvSpPr>
        <p:spPr>
          <a:xfrm rot="5400000">
            <a:off x="686435" y="1809750"/>
            <a:ext cx="1190625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TextBox 32"/>
          <p:cNvSpPr txBox="1"/>
          <p:nvPr>
            <p:custDataLst>
              <p:tags r:id="rId6"/>
            </p:custDataLst>
          </p:nvPr>
        </p:nvSpPr>
        <p:spPr>
          <a:xfrm>
            <a:off x="332740" y="2534285"/>
            <a:ext cx="1708785" cy="2768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1800" spc="3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定点机构情况</a:t>
            </a:r>
            <a:endParaRPr lang="zh-CN" altLang="en-US" sz="1800" spc="300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" name="Round Same Side Corner Rectangle 67"/>
          <p:cNvSpPr/>
          <p:nvPr>
            <p:custDataLst>
              <p:tags r:id="rId7"/>
            </p:custDataLst>
          </p:nvPr>
        </p:nvSpPr>
        <p:spPr>
          <a:xfrm rot="10800000" flipH="1">
            <a:off x="2388235" y="2609215"/>
            <a:ext cx="91440" cy="229108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p>
            <a:pPr algn="ctr"/>
            <a:endParaRPr lang="bg-BG" dirty="0">
              <a:latin typeface="Calibri Light" panose="020F0302020204030204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694306" y="2428240"/>
            <a:ext cx="5703569" cy="803275"/>
            <a:chOff x="5177806" y="1003212"/>
            <a:chExt cx="3056668" cy="803365"/>
          </a:xfrm>
        </p:grpSpPr>
        <p:sp>
          <p:nvSpPr>
            <p:cNvPr id="12" name="TextBox 20"/>
            <p:cNvSpPr txBox="1"/>
            <p:nvPr>
              <p:custDataLst>
                <p:tags r:id="rId8"/>
              </p:custDataLst>
            </p:nvPr>
          </p:nvSpPr>
          <p:spPr>
            <a:xfrm>
              <a:off x="5177806" y="1344880"/>
              <a:ext cx="3056668" cy="461697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noAutofit/>
            </a:bodyPr>
            <a:p>
              <a:pPr algn="just" fontAlgn="auto">
                <a:lnSpc>
                  <a:spcPct val="120000"/>
                </a:lnSpc>
                <a:spcAft>
                  <a:spcPts val="600"/>
                </a:spcAft>
              </a:pPr>
              <a:r>
                <a:rPr lang="zh-CN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highlight>
                    <a:srgbClr val="FF0000"/>
                  </a:highlight>
                  <a:latin typeface="微软雅黑" panose="020B0503020204020204" charset="-122"/>
                  <a:ea typeface="微软雅黑" panose="020B0503020204020204" charset="-122"/>
                </a:rPr>
                <a:t>请包保干部结合实际充实</a:t>
              </a:r>
              <a:endPara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00"/>
                </a:highlight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just" fontAlgn="auto">
                <a:lnSpc>
                  <a:spcPct val="120000"/>
                </a:lnSpc>
                <a:spcAft>
                  <a:spcPts val="600"/>
                </a:spcAft>
              </a:pPr>
              <a:endPara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0000"/>
                </a:highligh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Rectangle 71"/>
            <p:cNvSpPr/>
            <p:nvPr>
              <p:custDataLst>
                <p:tags r:id="rId9"/>
              </p:custDataLst>
            </p:nvPr>
          </p:nvSpPr>
          <p:spPr>
            <a:xfrm>
              <a:off x="5179849" y="1003212"/>
              <a:ext cx="1694180" cy="311185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p>
              <a:r>
                <a:rPr lang="zh-CN" alt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就近定点机构情况</a:t>
              </a:r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700020" y="3738880"/>
            <a:ext cx="5703571" cy="1153796"/>
            <a:chOff x="5173722" y="1109269"/>
            <a:chExt cx="3056669" cy="1153925"/>
          </a:xfrm>
        </p:grpSpPr>
        <p:sp>
          <p:nvSpPr>
            <p:cNvPr id="4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5173722" y="1454113"/>
              <a:ext cx="3056669" cy="809081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p>
              <a:pPr algn="just">
                <a:lnSpc>
                  <a:spcPct val="120000"/>
                </a:lnSpc>
                <a:spcAft>
                  <a:spcPts val="600"/>
                </a:spcAft>
              </a:pPr>
              <a:r>
                <a:rPr lang="zh-CN" alt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关注“大连市医保局”微信公众号，进入服务大厅➡点击“我要查”➡点击“定点医疗机构”，输入医疗机构名称即可查询定点机构级别、地址等信息。</a:t>
              </a: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Rectangle 71"/>
            <p:cNvSpPr/>
            <p:nvPr>
              <p:custDataLst>
                <p:tags r:id="rId11"/>
              </p:custDataLst>
            </p:nvPr>
          </p:nvSpPr>
          <p:spPr>
            <a:xfrm>
              <a:off x="5173722" y="1109269"/>
              <a:ext cx="1748855" cy="311185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p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定点信息</a:t>
              </a:r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如何查询</a:t>
              </a:r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8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直接连接符 27"/>
          <p:cNvSpPr/>
          <p:nvPr/>
        </p:nvSpPr>
        <p:spPr>
          <a:xfrm flipH="1">
            <a:off x="36513" y="555625"/>
            <a:ext cx="8353425" cy="0"/>
          </a:xfrm>
          <a:prstGeom prst="line">
            <a:avLst/>
          </a:prstGeom>
          <a:ln w="254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28"/>
          <p:cNvSpPr/>
          <p:nvPr/>
        </p:nvSpPr>
        <p:spPr>
          <a:xfrm>
            <a:off x="395288" y="107950"/>
            <a:ext cx="7272337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0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就医指南</a:t>
            </a:r>
            <a:endParaRPr lang="zh-CN" altLang="en-US" sz="2000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2071370" y="894080"/>
            <a:ext cx="5589905" cy="737870"/>
            <a:chOff x="5228512" y="1109269"/>
            <a:chExt cx="2995753" cy="737953"/>
          </a:xfrm>
        </p:grpSpPr>
        <p:sp>
          <p:nvSpPr>
            <p:cNvPr id="21" name="TextBox 20"/>
            <p:cNvSpPr txBox="1"/>
            <p:nvPr>
              <p:custDataLst>
                <p:tags r:id="rId1"/>
              </p:custDataLst>
            </p:nvPr>
          </p:nvSpPr>
          <p:spPr>
            <a:xfrm>
              <a:off x="5228512" y="1518255"/>
              <a:ext cx="2995753" cy="328967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endPara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Rectangle 71"/>
            <p:cNvSpPr/>
            <p:nvPr>
              <p:custDataLst>
                <p:tags r:id="rId2"/>
              </p:custDataLst>
            </p:nvPr>
          </p:nvSpPr>
          <p:spPr>
            <a:xfrm>
              <a:off x="5228513" y="1109269"/>
              <a:ext cx="1694180" cy="311185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endPara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9" name="TextBox 53"/>
          <p:cNvSpPr txBox="1"/>
          <p:nvPr>
            <p:custDataLst>
              <p:tags r:id="rId3"/>
            </p:custDataLst>
          </p:nvPr>
        </p:nvSpPr>
        <p:spPr>
          <a:xfrm>
            <a:off x="790575" y="844550"/>
            <a:ext cx="7556500" cy="14547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0">
              <a:lnSpc>
                <a:spcPct val="150000"/>
              </a:lnSpc>
            </a:pPr>
            <a:r>
              <a:rPr lang="zh-CN" sz="16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医保码申领</a:t>
            </a:r>
            <a:endParaRPr lang="zh-CN" sz="16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可通过国家医保服务平台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App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大连市医保局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微信公众号、支付宝或微信等多种渠道激活医保码。在定点医药机构就医结算时，医保码与实体社保卡具有同等效力，展码结算即可享受医保报销。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Box 53"/>
          <p:cNvSpPr txBox="1"/>
          <p:nvPr>
            <p:custDataLst>
              <p:tags r:id="rId4"/>
            </p:custDataLst>
          </p:nvPr>
        </p:nvSpPr>
        <p:spPr>
          <a:xfrm>
            <a:off x="833755" y="2211705"/>
            <a:ext cx="7556500" cy="14547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0">
              <a:lnSpc>
                <a:spcPct val="150000"/>
              </a:lnSpc>
            </a:pPr>
            <a:r>
              <a:rPr lang="zh-CN" sz="16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刷脸付</a:t>
            </a:r>
            <a:endParaRPr lang="zh-CN" sz="16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在已开通医保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刷脸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支付功能的医保定点医药机构就医，只需在缴费窗口终端屏幕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刷脸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即可完成医保结算。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l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0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1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2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3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4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5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6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7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8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19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0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1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2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3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4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25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26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27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28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29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30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1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2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3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4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5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6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7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8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39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40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1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2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3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4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5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6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7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8.xml><?xml version="1.0" encoding="utf-8"?>
<p:tagLst xmlns:p="http://schemas.openxmlformats.org/presentationml/2006/main">
  <p:tag name="KSO_WM_DIAGRAM_VIRTUALLY_FRAME" val="{&quot;height&quot;:205.54757883070505,&quot;left&quot;:25.47012105296867,&quot;top&quot;:100.44959383986843,&quot;width&quot;:670.6798789470314}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2"/>
  <p:tag name="KSO_WM_UNIT_ID" val="diagram20228120_3*n_h_h_i*1_2_2_2"/>
  <p:tag name="KSO_WM_TEMPLATE_CATEGORY" val="diagram"/>
  <p:tag name="KSO_WM_TEMPLATE_INDEX" val="20228120"/>
  <p:tag name="KSO_WM_UNIT_LAYERLEVEL" val="1_1_1_1"/>
  <p:tag name="KSO_WM_TAG_VERSION" val="1.0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69.xml><?xml version="1.0" encoding="utf-8"?>
<p:tagLst xmlns:p="http://schemas.openxmlformats.org/presentationml/2006/main">
  <p:tag name="KSO_WM_DIAGRAM_VIRTUALLY_FRAME" val="{&quot;height&quot;:376.425,&quot;left&quot;:135.45,&quot;top&quot;:55.375,&quot;width&quot;:709.55}"/>
</p:tagLst>
</file>

<file path=ppt/tags/tag7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3_3"/>
  <p:tag name="KSO_WM_UNIT_ID" val="diagram20228120_3*n_h_h_i*1_2_3_3"/>
  <p:tag name="KSO_WM_TEMPLATE_CATEGORY" val="diagram"/>
  <p:tag name="KSO_WM_TEMPLATE_INDEX" val="20228120"/>
  <p:tag name="KSO_WM_UNIT_LAYERLEVEL" val="1_1_1_1"/>
  <p:tag name="KSO_WM_TAG_VERSION" val="1.0"/>
  <p:tag name="KSO_WM_UNIT_LINE_FORE_SCHEMECOLOR_INDEX" val="7"/>
  <p:tag name="KSO_WM_UNIT_LINE_FILL_TYPE" val="2"/>
  <p:tag name="KSO_WM_UNIT_USESOURCEFORMAT_APPLY" val="1"/>
  <p:tag name="KSO_WM_DIAGRAM_VIRTUALLY_FRAME" val="{&quot;height&quot;:376.425,&quot;left&quot;:135.45,&quot;top&quot;:55.375,&quot;width&quot;:709.55}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3"/>
  <p:tag name="KSO_WM_UNIT_ID" val="diagram20228120_3*n_h_h_i*1_2_1_3"/>
  <p:tag name="KSO_WM_TEMPLATE_CATEGORY" val="diagram"/>
  <p:tag name="KSO_WM_TEMPLATE_INDEX" val="20228120"/>
  <p:tag name="KSO_WM_UNIT_LAYERLEVEL" val="1_1_1_1"/>
  <p:tag name="KSO_WM_TAG_VERSION" val="1.0"/>
  <p:tag name="KSO_WM_UNIT_LINE_FORE_SCHEMECOLOR_INDEX" val="5"/>
  <p:tag name="KSO_WM_UNIT_LINE_FILL_TYPE" val="2"/>
  <p:tag name="KSO_WM_UNIT_USESOURCEFORMAT_APPLY" val="1"/>
  <p:tag name="KSO_WM_DIAGRAM_VIRTUALLY_FRAME" val="{&quot;height&quot;:376.425,&quot;left&quot;:135.45,&quot;top&quot;:55.375,&quot;width&quot;:709.55}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1"/>
  <p:tag name="KSO_WM_UNIT_ID" val="diagram20228120_3*n_h_h_i*1_2_1_1"/>
  <p:tag name="KSO_WM_TEMPLATE_CATEGORY" val="diagram"/>
  <p:tag name="KSO_WM_TEMPLATE_INDEX" val="20228120"/>
  <p:tag name="KSO_WM_UNIT_LAYERLEVEL" val="1_1_1_1"/>
  <p:tag name="KSO_WM_TAG_VERSION" val="1.0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1_1"/>
  <p:tag name="KSO_WM_UNIT_ID" val="diagram20228120_3*n_h_h_a*1_2_1_1"/>
  <p:tag name="KSO_WM_TEMPLATE_CATEGORY" val="diagram"/>
  <p:tag name="KSO_WM_TEMPLATE_INDEX" val="20228120"/>
  <p:tag name="KSO_WM_UNIT_LAYERLEVEL" val="1_1_1_1"/>
  <p:tag name="KSO_WM_TAG_VERSION" val="1.0"/>
  <p:tag name="KSO_WM_UNIT_TEXT_FILL_FORE_SCHEMECOLOR_INDEX" val="5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4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2_1"/>
  <p:tag name="KSO_WM_UNIT_ID" val="diagram20228120_3*n_h_h_a*1_2_2_1"/>
  <p:tag name="KSO_WM_TEMPLATE_CATEGORY" val="diagram"/>
  <p:tag name="KSO_WM_TEMPLATE_INDEX" val="20228120"/>
  <p:tag name="KSO_WM_UNIT_LAYERLEVEL" val="1_1_1_1"/>
  <p:tag name="KSO_WM_TAG_VERSION" val="1.0"/>
  <p:tag name="KSO_WM_UNIT_TEXT_FILL_FORE_SCHEMECOLOR_INDEX" val="6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3_1"/>
  <p:tag name="KSO_WM_UNIT_ID" val="diagram20228120_3*n_h_h_i*1_2_3_1"/>
  <p:tag name="KSO_WM_TEMPLATE_CATEGORY" val="diagram"/>
  <p:tag name="KSO_WM_TEMPLATE_INDEX" val="20228120"/>
  <p:tag name="KSO_WM_UNIT_LAYERLEVEL" val="1_1_1_1"/>
  <p:tag name="KSO_WM_TAG_VERSION" val="1.0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3_1"/>
  <p:tag name="KSO_WM_UNIT_ID" val="diagram20228120_3*n_h_h_a*1_2_3_1"/>
  <p:tag name="KSO_WM_TEMPLATE_CATEGORY" val="diagram"/>
  <p:tag name="KSO_WM_TEMPLATE_INDEX" val="20228120"/>
  <p:tag name="KSO_WM_UNIT_LAYERLEVEL" val="1_1_1_1"/>
  <p:tag name="KSO_WM_TAG_VERSION" val="1.0"/>
  <p:tag name="KSO_WM_UNIT_TEXT_FILL_FORE_SCHEMECOLOR_INDEX" val="7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2"/>
  <p:tag name="KSO_WM_UNIT_ID" val="diagram20228120_3*n_h_i*1_1_2"/>
  <p:tag name="KSO_WM_TEMPLATE_CATEGORY" val="diagram"/>
  <p:tag name="KSO_WM_TEMPLATE_INDEX" val="20228120"/>
  <p:tag name="KSO_WM_UNIT_LAYERLEVEL" val="1_1_1"/>
  <p:tag name="KSO_WM_TAG_VERSION" val="1.0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3"/>
  <p:tag name="KSO_WM_UNIT_ID" val="diagram20228120_3*n_h_i*1_1_3"/>
  <p:tag name="KSO_WM_TEMPLATE_CATEGORY" val="diagram"/>
  <p:tag name="KSO_WM_TEMPLATE_INDEX" val="20228120"/>
  <p:tag name="KSO_WM_UNIT_LAYERLEVEL" val="1_1_1"/>
  <p:tag name="KSO_WM_TAG_VERSION" val="1.0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  <p:tag name="KSO_WM_DIAGRAM_VIRTUALLY_FRAME" val="{&quot;height&quot;:376.425,&quot;left&quot;:135.45,&quot;top&quot;:55.375,&quot;width&quot;:709.55}"/>
</p:tagLst>
</file>

<file path=ppt/tags/tag79.xml><?xml version="1.0" encoding="utf-8"?>
<p:tagLst xmlns:p="http://schemas.openxmlformats.org/presentationml/2006/main">
  <p:tag name="TABLE_ENDDRAG_ORIGIN_RECT" val="733*381"/>
  <p:tag name="TABLE_ENDDRAG_RECT" val="109*133*733*381"/>
</p:tagLst>
</file>

<file path=ppt/tags/tag8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ags/tag80.xml><?xml version="1.0" encoding="utf-8"?>
<p:tagLst xmlns:p="http://schemas.openxmlformats.org/presentationml/2006/main">
  <p:tag name="TABLE_ENDDRAG_ORIGIN_RECT" val="638*253"/>
  <p:tag name="TABLE_ENDDRAG_RECT" val="149*145*638*253"/>
</p:tagLst>
</file>

<file path=ppt/tags/tag81.xml><?xml version="1.0" encoding="utf-8"?>
<p:tagLst xmlns:p="http://schemas.openxmlformats.org/presentationml/2006/main">
  <p:tag name="resource_record_key" val="{&quot;10&quot;:[21602489,21601224]}"/>
</p:tagLst>
</file>

<file path=ppt/tags/tag9.xml><?xml version="1.0" encoding="utf-8"?>
<p:tagLst xmlns:p="http://schemas.openxmlformats.org/presentationml/2006/main">
  <p:tag name="KSO_WM_DIAGRAM_VIRTUALLY_FRAME" val="{&quot;height&quot;:238.17503937007874,&quot;left&quot;:201.07503937007874,&quot;top&quot;:109.25,&quot;width&quot;:269.55000000000007}"/>
</p:tagLst>
</file>

<file path=ppt/theme/theme1.xml><?xml version="1.0" encoding="utf-8"?>
<a:theme xmlns:a="http://schemas.openxmlformats.org/drawingml/2006/main" name="2_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FFFFFF"/>
      </a:accent3>
      <a:accent4>
        <a:srgbClr val="000000"/>
      </a:accent4>
      <a:accent5>
        <a:srgbClr val="AAB6CE"/>
      </a:accent5>
      <a:accent6>
        <a:srgbClr val="AFB2B6"/>
      </a:accent6>
      <a:hlink>
        <a:srgbClr val="17365D"/>
      </a:hlink>
      <a:folHlink>
        <a:srgbClr val="548DD4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005DA2"/>
        </a:accent1>
        <a:accent2>
          <a:srgbClr val="C4C7CB"/>
        </a:accent2>
        <a:accent3>
          <a:srgbClr val="FFFFFF"/>
        </a:accent3>
        <a:accent4>
          <a:srgbClr val="000000"/>
        </a:accent4>
        <a:accent5>
          <a:srgbClr val="AAB6CE"/>
        </a:accent5>
        <a:accent6>
          <a:srgbClr val="AFB2B6"/>
        </a:accent6>
        <a:hlink>
          <a:srgbClr val="17365D"/>
        </a:hlink>
        <a:folHlink>
          <a:srgbClr val="548D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FFFFFF"/>
      </a:accent3>
      <a:accent4>
        <a:srgbClr val="000000"/>
      </a:accent4>
      <a:accent5>
        <a:srgbClr val="AAB6CE"/>
      </a:accent5>
      <a:accent6>
        <a:srgbClr val="AFB2B6"/>
      </a:accent6>
      <a:hlink>
        <a:srgbClr val="17365D"/>
      </a:hlink>
      <a:folHlink>
        <a:srgbClr val="548DD4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005DA2"/>
        </a:accent1>
        <a:accent2>
          <a:srgbClr val="C4C7CB"/>
        </a:accent2>
        <a:accent3>
          <a:srgbClr val="FFFFFF"/>
        </a:accent3>
        <a:accent4>
          <a:srgbClr val="000000"/>
        </a:accent4>
        <a:accent5>
          <a:srgbClr val="AAB6CE"/>
        </a:accent5>
        <a:accent6>
          <a:srgbClr val="AFB2B6"/>
        </a:accent6>
        <a:hlink>
          <a:srgbClr val="17365D"/>
        </a:hlink>
        <a:folHlink>
          <a:srgbClr val="548D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2222</Words>
  <Application>WPS 演示</Application>
  <PresentationFormat>全屏显示(16:9)</PresentationFormat>
  <Paragraphs>367</Paragraphs>
  <Slides>17</Slides>
  <Notes>37</Notes>
  <HiddenSlides>0</HiddenSlides>
  <MMClips>1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宋体</vt:lpstr>
      <vt:lpstr>Wingdings</vt:lpstr>
      <vt:lpstr>Calibri</vt:lpstr>
      <vt:lpstr>微软雅黑</vt:lpstr>
      <vt:lpstr>MS PGothic</vt:lpstr>
      <vt:lpstr>Impact</vt:lpstr>
      <vt:lpstr>思源黑体 CN</vt:lpstr>
      <vt:lpstr>Open Sans</vt:lpstr>
      <vt:lpstr>Segoe Print</vt:lpstr>
      <vt:lpstr>Open Sans</vt:lpstr>
      <vt:lpstr>黑体</vt:lpstr>
      <vt:lpstr>Calibri Light</vt:lpstr>
      <vt:lpstr>Wingdings</vt:lpstr>
      <vt:lpstr>Arial Unicode MS</vt:lpstr>
      <vt:lpstr>2_Office 主题</vt:lpstr>
      <vt:lpstr>3_Office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Write Your Title Here</dc:title>
  <dc:creator>李培俊</dc:creator>
  <cp:lastModifiedBy>A</cp:lastModifiedBy>
  <cp:revision>201</cp:revision>
  <dcterms:created xsi:type="dcterms:W3CDTF">2025-08-21T02:38:00Z</dcterms:created>
  <dcterms:modified xsi:type="dcterms:W3CDTF">2025-09-01T01:35:38Z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F463EA165C9C4C2CA7EF005D5D21E7BB_13</vt:lpwstr>
  </property>
</Properties>
</file>