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398" r:id="rId3"/>
    <p:sldId id="399" r:id="rId4"/>
    <p:sldId id="456" r:id="rId5"/>
    <p:sldId id="420" r:id="rId6"/>
    <p:sldId id="425" r:id="rId7"/>
    <p:sldId id="421" r:id="rId8"/>
    <p:sldId id="422" r:id="rId9"/>
    <p:sldId id="423" r:id="rId10"/>
    <p:sldId id="436" r:id="rId11"/>
    <p:sldId id="437" r:id="rId12"/>
    <p:sldId id="424" r:id="rId13"/>
    <p:sldId id="431" r:id="rId14"/>
    <p:sldId id="432" r:id="rId15"/>
    <p:sldId id="457" r:id="rId16"/>
    <p:sldId id="458" r:id="rId17"/>
    <p:sldId id="459" r:id="rId18"/>
    <p:sldId id="442" r:id="rId19"/>
    <p:sldId id="460" r:id="rId20"/>
    <p:sldId id="461" r:id="rId21"/>
    <p:sldId id="462" r:id="rId22"/>
    <p:sldId id="447" r:id="rId23"/>
    <p:sldId id="463" r:id="rId24"/>
    <p:sldId id="449" r:id="rId25"/>
    <p:sldId id="450" r:id="rId26"/>
    <p:sldId id="451" r:id="rId27"/>
    <p:sldId id="412" r:id="rId28"/>
    <p:sldId id="419" r:id="rId29"/>
    <p:sldId id="276" r:id="rId30"/>
  </p:sldIdLst>
  <p:sldSz cx="9144000" cy="6858000" type="screen4x3"/>
  <p:notesSz cx="6858000" cy="9144000"/>
  <p:custDataLst>
    <p:tags r:id="rId32"/>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3" autoAdjust="0"/>
    <p:restoredTop sz="94607"/>
  </p:normalViewPr>
  <p:slideViewPr>
    <p:cSldViewPr showGuides="1">
      <p:cViewPr varScale="1">
        <p:scale>
          <a:sx n="107" d="100"/>
          <a:sy n="107" d="100"/>
        </p:scale>
        <p:origin x="204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3C8D198-DA74-461E-80DA-CD977653253E}"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2025/1/8</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D0D4EA83-7BD0-4B3A-890F-CDE6094265AA}"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Group 191"/>
          <p:cNvGrpSpPr/>
          <p:nvPr/>
        </p:nvGrpSpPr>
        <p:grpSpPr>
          <a:xfrm>
            <a:off x="434975" y="4763"/>
            <a:ext cx="8015288" cy="6853237"/>
            <a:chOff x="274" y="10"/>
            <a:chExt cx="5049" cy="4310"/>
          </a:xfrm>
        </p:grpSpPr>
        <p:sp>
          <p:nvSpPr>
            <p:cNvPr id="2110" name="Line 126"/>
            <p:cNvSpPr/>
            <p:nvPr userDrawn="1"/>
          </p:nvSpPr>
          <p:spPr>
            <a:xfrm>
              <a:off x="3479" y="10"/>
              <a:ext cx="21" cy="4310"/>
            </a:xfrm>
            <a:prstGeom prst="line">
              <a:avLst/>
            </a:prstGeom>
            <a:ln w="9525" cap="flat" cmpd="sng">
              <a:solidFill>
                <a:srgbClr val="DDDDDD">
                  <a:alpha val="50195"/>
                </a:srgbClr>
              </a:solidFill>
              <a:prstDash val="solid"/>
              <a:headEnd type="none" w="med" len="med"/>
              <a:tailEnd type="none" w="med" len="med"/>
            </a:ln>
          </p:spPr>
        </p:sp>
        <p:sp>
          <p:nvSpPr>
            <p:cNvPr id="2111" name="Line 137"/>
            <p:cNvSpPr/>
            <p:nvPr userDrawn="1"/>
          </p:nvSpPr>
          <p:spPr>
            <a:xfrm>
              <a:off x="3929" y="10"/>
              <a:ext cx="21" cy="4310"/>
            </a:xfrm>
            <a:prstGeom prst="line">
              <a:avLst/>
            </a:prstGeom>
            <a:ln w="9525" cap="flat" cmpd="sng">
              <a:solidFill>
                <a:srgbClr val="DDDDDD">
                  <a:alpha val="50195"/>
                </a:srgbClr>
              </a:solidFill>
              <a:prstDash val="solid"/>
              <a:headEnd type="none" w="med" len="med"/>
              <a:tailEnd type="none" w="med" len="med"/>
            </a:ln>
          </p:spPr>
        </p:sp>
        <p:sp>
          <p:nvSpPr>
            <p:cNvPr id="2112" name="Line 139"/>
            <p:cNvSpPr/>
            <p:nvPr userDrawn="1"/>
          </p:nvSpPr>
          <p:spPr>
            <a:xfrm>
              <a:off x="4395" y="10"/>
              <a:ext cx="21" cy="4310"/>
            </a:xfrm>
            <a:prstGeom prst="line">
              <a:avLst/>
            </a:prstGeom>
            <a:ln w="9525" cap="flat" cmpd="sng">
              <a:solidFill>
                <a:srgbClr val="DDDDDD">
                  <a:alpha val="50195"/>
                </a:srgbClr>
              </a:solidFill>
              <a:prstDash val="solid"/>
              <a:headEnd type="none" w="med" len="med"/>
              <a:tailEnd type="none" w="med" len="med"/>
            </a:ln>
          </p:spPr>
        </p:sp>
        <p:sp>
          <p:nvSpPr>
            <p:cNvPr id="2113" name="Line 140"/>
            <p:cNvSpPr/>
            <p:nvPr userDrawn="1"/>
          </p:nvSpPr>
          <p:spPr>
            <a:xfrm>
              <a:off x="4845" y="10"/>
              <a:ext cx="21" cy="4310"/>
            </a:xfrm>
            <a:prstGeom prst="line">
              <a:avLst/>
            </a:prstGeom>
            <a:ln w="9525" cap="flat" cmpd="sng">
              <a:solidFill>
                <a:srgbClr val="DDDDDD">
                  <a:alpha val="50195"/>
                </a:srgbClr>
              </a:solidFill>
              <a:prstDash val="solid"/>
              <a:headEnd type="none" w="med" len="med"/>
              <a:tailEnd type="none" w="med" len="med"/>
            </a:ln>
          </p:spPr>
        </p:sp>
        <p:sp>
          <p:nvSpPr>
            <p:cNvPr id="2114" name="Line 143"/>
            <p:cNvSpPr/>
            <p:nvPr userDrawn="1"/>
          </p:nvSpPr>
          <p:spPr>
            <a:xfrm>
              <a:off x="5302" y="10"/>
              <a:ext cx="21" cy="4310"/>
            </a:xfrm>
            <a:prstGeom prst="line">
              <a:avLst/>
            </a:prstGeom>
            <a:ln w="9525" cap="flat" cmpd="sng">
              <a:solidFill>
                <a:srgbClr val="DDDDDD">
                  <a:alpha val="50195"/>
                </a:srgbClr>
              </a:solidFill>
              <a:prstDash val="solid"/>
              <a:headEnd type="none" w="med" len="med"/>
              <a:tailEnd type="none" w="med" len="med"/>
            </a:ln>
          </p:spPr>
        </p:sp>
        <p:sp>
          <p:nvSpPr>
            <p:cNvPr id="2115" name="Line 147"/>
            <p:cNvSpPr/>
            <p:nvPr userDrawn="1"/>
          </p:nvSpPr>
          <p:spPr>
            <a:xfrm>
              <a:off x="1651" y="10"/>
              <a:ext cx="21" cy="4310"/>
            </a:xfrm>
            <a:prstGeom prst="line">
              <a:avLst/>
            </a:prstGeom>
            <a:ln w="9525" cap="flat" cmpd="sng">
              <a:solidFill>
                <a:srgbClr val="DDDDDD">
                  <a:alpha val="50195"/>
                </a:srgbClr>
              </a:solidFill>
              <a:prstDash val="solid"/>
              <a:headEnd type="none" w="med" len="med"/>
              <a:tailEnd type="none" w="med" len="med"/>
            </a:ln>
          </p:spPr>
        </p:sp>
        <p:sp>
          <p:nvSpPr>
            <p:cNvPr id="2116" name="Line 149"/>
            <p:cNvSpPr/>
            <p:nvPr userDrawn="1"/>
          </p:nvSpPr>
          <p:spPr>
            <a:xfrm>
              <a:off x="2101" y="10"/>
              <a:ext cx="21" cy="4310"/>
            </a:xfrm>
            <a:prstGeom prst="line">
              <a:avLst/>
            </a:prstGeom>
            <a:ln w="9525" cap="flat" cmpd="sng">
              <a:solidFill>
                <a:srgbClr val="DDDDDD">
                  <a:alpha val="50195"/>
                </a:srgbClr>
              </a:solidFill>
              <a:prstDash val="solid"/>
              <a:headEnd type="none" w="med" len="med"/>
              <a:tailEnd type="none" w="med" len="med"/>
            </a:ln>
          </p:spPr>
        </p:sp>
        <p:sp>
          <p:nvSpPr>
            <p:cNvPr id="2117" name="Line 151"/>
            <p:cNvSpPr/>
            <p:nvPr userDrawn="1"/>
          </p:nvSpPr>
          <p:spPr>
            <a:xfrm>
              <a:off x="2567" y="10"/>
              <a:ext cx="21" cy="4310"/>
            </a:xfrm>
            <a:prstGeom prst="line">
              <a:avLst/>
            </a:prstGeom>
            <a:ln w="9525" cap="flat" cmpd="sng">
              <a:solidFill>
                <a:srgbClr val="DDDDDD">
                  <a:alpha val="50195"/>
                </a:srgbClr>
              </a:solidFill>
              <a:prstDash val="solid"/>
              <a:headEnd type="none" w="med" len="med"/>
              <a:tailEnd type="none" w="med" len="med"/>
            </a:ln>
          </p:spPr>
        </p:sp>
        <p:sp>
          <p:nvSpPr>
            <p:cNvPr id="2118" name="Line 152"/>
            <p:cNvSpPr/>
            <p:nvPr userDrawn="1"/>
          </p:nvSpPr>
          <p:spPr>
            <a:xfrm>
              <a:off x="3017" y="10"/>
              <a:ext cx="21" cy="4310"/>
            </a:xfrm>
            <a:prstGeom prst="line">
              <a:avLst/>
            </a:prstGeom>
            <a:ln w="9525" cap="flat" cmpd="sng">
              <a:solidFill>
                <a:srgbClr val="DDDDDD">
                  <a:alpha val="50195"/>
                </a:srgbClr>
              </a:solidFill>
              <a:prstDash val="solid"/>
              <a:headEnd type="none" w="med" len="med"/>
              <a:tailEnd type="none" w="med" len="med"/>
            </a:ln>
          </p:spPr>
        </p:sp>
        <p:sp>
          <p:nvSpPr>
            <p:cNvPr id="2119" name="Line 158"/>
            <p:cNvSpPr/>
            <p:nvPr userDrawn="1"/>
          </p:nvSpPr>
          <p:spPr>
            <a:xfrm>
              <a:off x="274" y="10"/>
              <a:ext cx="21" cy="4310"/>
            </a:xfrm>
            <a:prstGeom prst="line">
              <a:avLst/>
            </a:prstGeom>
            <a:ln w="9525" cap="flat" cmpd="sng">
              <a:solidFill>
                <a:srgbClr val="DDDDDD">
                  <a:alpha val="50195"/>
                </a:srgbClr>
              </a:solidFill>
              <a:prstDash val="solid"/>
              <a:headEnd type="none" w="med" len="med"/>
              <a:tailEnd type="none" w="med" len="med"/>
            </a:ln>
          </p:spPr>
        </p:sp>
        <p:sp>
          <p:nvSpPr>
            <p:cNvPr id="2120" name="Line 160"/>
            <p:cNvSpPr/>
            <p:nvPr userDrawn="1"/>
          </p:nvSpPr>
          <p:spPr>
            <a:xfrm>
              <a:off x="740" y="10"/>
              <a:ext cx="21" cy="4310"/>
            </a:xfrm>
            <a:prstGeom prst="line">
              <a:avLst/>
            </a:prstGeom>
            <a:ln w="9525" cap="flat" cmpd="sng">
              <a:solidFill>
                <a:srgbClr val="DDDDDD">
                  <a:alpha val="50195"/>
                </a:srgbClr>
              </a:solidFill>
              <a:prstDash val="solid"/>
              <a:headEnd type="none" w="med" len="med"/>
              <a:tailEnd type="none" w="med" len="med"/>
            </a:ln>
          </p:spPr>
        </p:sp>
        <p:sp>
          <p:nvSpPr>
            <p:cNvPr id="2121" name="Line 161"/>
            <p:cNvSpPr/>
            <p:nvPr userDrawn="1"/>
          </p:nvSpPr>
          <p:spPr>
            <a:xfrm>
              <a:off x="1190" y="10"/>
              <a:ext cx="21" cy="4310"/>
            </a:xfrm>
            <a:prstGeom prst="line">
              <a:avLst/>
            </a:prstGeom>
            <a:ln w="9525" cap="flat" cmpd="sng">
              <a:solidFill>
                <a:srgbClr val="DDDDDD">
                  <a:alpha val="50195"/>
                </a:srgbClr>
              </a:solidFill>
              <a:prstDash val="solid"/>
              <a:headEnd type="none" w="med" len="med"/>
              <a:tailEnd type="none" w="med" len="med"/>
            </a:ln>
          </p:spPr>
        </p:sp>
      </p:grpSp>
      <p:sp>
        <p:nvSpPr>
          <p:cNvPr id="67" name="Rectangle 87"/>
          <p:cNvSpPr>
            <a:spLocks noChangeArrowheads="1"/>
          </p:cNvSpPr>
          <p:nvPr/>
        </p:nvSpPr>
        <p:spPr bwMode="gray">
          <a:xfrm>
            <a:off x="0" y="1795463"/>
            <a:ext cx="9144000" cy="2503488"/>
          </a:xfrm>
          <a:prstGeom prst="rect">
            <a:avLst/>
          </a:prstGeom>
          <a:gradFill rotWithShape="1">
            <a:gsLst>
              <a:gs pos="0">
                <a:schemeClr val="tx2">
                  <a:gamma/>
                  <a:shade val="46275"/>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5553075" y="5576888"/>
            <a:ext cx="712788" cy="644525"/>
          </a:xfrm>
          <a:prstGeom prst="rect">
            <a:avLst/>
          </a:prstGeom>
          <a:solidFill>
            <a:schemeClr val="accent2">
              <a:alpha val="3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700722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269038"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8447088" y="5588000"/>
            <a:ext cx="696913"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70"/>
          <p:cNvSpPr>
            <a:spLocks noChangeArrowheads="1"/>
          </p:cNvSpPr>
          <p:nvPr/>
        </p:nvSpPr>
        <p:spPr bwMode="gray">
          <a:xfrm>
            <a:off x="265112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1"/>
          <p:cNvSpPr>
            <a:spLocks noChangeArrowheads="1"/>
          </p:cNvSpPr>
          <p:nvPr/>
        </p:nvSpPr>
        <p:spPr bwMode="gray">
          <a:xfrm>
            <a:off x="410527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2"/>
          <p:cNvSpPr>
            <a:spLocks noChangeArrowheads="1"/>
          </p:cNvSpPr>
          <p:nvPr/>
        </p:nvSpPr>
        <p:spPr bwMode="gray">
          <a:xfrm>
            <a:off x="3367088"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4818063"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1917700" y="4943475"/>
            <a:ext cx="725488" cy="636588"/>
          </a:xfrm>
          <a:prstGeom prst="rect">
            <a:avLst/>
          </a:prstGeom>
          <a:solidFill>
            <a:schemeClr val="accent2">
              <a:alpha val="20000"/>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5"/>
          <p:cNvSpPr>
            <a:spLocks noChangeArrowheads="1"/>
          </p:cNvSpPr>
          <p:nvPr/>
        </p:nvSpPr>
        <p:spPr bwMode="gray">
          <a:xfrm>
            <a:off x="5541963" y="4310063"/>
            <a:ext cx="725488" cy="636588"/>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6"/>
          <p:cNvSpPr>
            <a:spLocks noChangeArrowheads="1"/>
          </p:cNvSpPr>
          <p:nvPr/>
        </p:nvSpPr>
        <p:spPr bwMode="gray">
          <a:xfrm>
            <a:off x="6996113" y="4300538"/>
            <a:ext cx="725488" cy="646113"/>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77"/>
          <p:cNvSpPr>
            <a:spLocks noChangeArrowheads="1"/>
          </p:cNvSpPr>
          <p:nvPr/>
        </p:nvSpPr>
        <p:spPr bwMode="gray">
          <a:xfrm>
            <a:off x="8435975" y="4300538"/>
            <a:ext cx="703263" cy="646113"/>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78"/>
          <p:cNvSpPr>
            <a:spLocks noChangeArrowheads="1"/>
          </p:cNvSpPr>
          <p:nvPr/>
        </p:nvSpPr>
        <p:spPr bwMode="gray">
          <a:xfrm>
            <a:off x="4105275" y="4310063"/>
            <a:ext cx="725488" cy="636588"/>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5"/>
          <p:cNvSpPr>
            <a:spLocks noChangeArrowheads="1"/>
          </p:cNvSpPr>
          <p:nvPr/>
        </p:nvSpPr>
        <p:spPr bwMode="gray">
          <a:xfrm>
            <a:off x="7720013"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6"/>
          <p:cNvSpPr>
            <a:spLocks noChangeArrowheads="1"/>
          </p:cNvSpPr>
          <p:nvPr/>
        </p:nvSpPr>
        <p:spPr bwMode="gray">
          <a:xfrm>
            <a:off x="3371850" y="6221413"/>
            <a:ext cx="728663"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7"/>
          <p:cNvSpPr>
            <a:spLocks noChangeArrowheads="1"/>
          </p:cNvSpPr>
          <p:nvPr/>
        </p:nvSpPr>
        <p:spPr bwMode="gray">
          <a:xfrm>
            <a:off x="4826000"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8"/>
          <p:cNvSpPr>
            <a:spLocks noChangeArrowheads="1"/>
          </p:cNvSpPr>
          <p:nvPr/>
        </p:nvSpPr>
        <p:spPr bwMode="gray">
          <a:xfrm>
            <a:off x="1920875"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069" name="Group 206"/>
          <p:cNvGrpSpPr/>
          <p:nvPr/>
        </p:nvGrpSpPr>
        <p:grpSpPr>
          <a:xfrm>
            <a:off x="0" y="533400"/>
            <a:ext cx="9144000" cy="5689600"/>
            <a:chOff x="0" y="336"/>
            <a:chExt cx="5760" cy="3584"/>
          </a:xfrm>
        </p:grpSpPr>
        <p:sp>
          <p:nvSpPr>
            <p:cNvPr id="2103" name="Line 192"/>
            <p:cNvSpPr/>
            <p:nvPr userDrawn="1"/>
          </p:nvSpPr>
          <p:spPr>
            <a:xfrm flipH="1">
              <a:off x="0" y="336"/>
              <a:ext cx="5760" cy="0"/>
            </a:xfrm>
            <a:prstGeom prst="line">
              <a:avLst/>
            </a:prstGeom>
            <a:ln w="9525" cap="flat" cmpd="sng">
              <a:solidFill>
                <a:srgbClr val="DDDDDD"/>
              </a:solidFill>
              <a:prstDash val="solid"/>
              <a:headEnd type="none" w="med" len="med"/>
              <a:tailEnd type="none" w="med" len="med"/>
            </a:ln>
          </p:spPr>
        </p:sp>
        <p:sp>
          <p:nvSpPr>
            <p:cNvPr id="2104" name="Line 193"/>
            <p:cNvSpPr/>
            <p:nvPr userDrawn="1"/>
          </p:nvSpPr>
          <p:spPr>
            <a:xfrm flipH="1">
              <a:off x="0" y="733"/>
              <a:ext cx="5760" cy="0"/>
            </a:xfrm>
            <a:prstGeom prst="line">
              <a:avLst/>
            </a:prstGeom>
            <a:ln w="9525" cap="flat" cmpd="sng">
              <a:solidFill>
                <a:srgbClr val="DDDDDD"/>
              </a:solidFill>
              <a:prstDash val="solid"/>
              <a:headEnd type="none" w="med" len="med"/>
              <a:tailEnd type="none" w="med" len="med"/>
            </a:ln>
          </p:spPr>
        </p:sp>
        <p:sp>
          <p:nvSpPr>
            <p:cNvPr id="2105" name="Line 194"/>
            <p:cNvSpPr/>
            <p:nvPr userDrawn="1"/>
          </p:nvSpPr>
          <p:spPr>
            <a:xfrm flipH="1">
              <a:off x="0" y="1123"/>
              <a:ext cx="5760" cy="0"/>
            </a:xfrm>
            <a:prstGeom prst="line">
              <a:avLst/>
            </a:prstGeom>
            <a:ln w="9525" cap="flat" cmpd="sng">
              <a:solidFill>
                <a:srgbClr val="DDDDDD"/>
              </a:solidFill>
              <a:prstDash val="solid"/>
              <a:headEnd type="none" w="med" len="med"/>
              <a:tailEnd type="none" w="med" len="med"/>
            </a:ln>
          </p:spPr>
        </p:sp>
        <p:sp>
          <p:nvSpPr>
            <p:cNvPr id="2106" name="Line 195"/>
            <p:cNvSpPr/>
            <p:nvPr userDrawn="1"/>
          </p:nvSpPr>
          <p:spPr>
            <a:xfrm flipH="1">
              <a:off x="0" y="2707"/>
              <a:ext cx="5760" cy="0"/>
            </a:xfrm>
            <a:prstGeom prst="line">
              <a:avLst/>
            </a:prstGeom>
            <a:ln w="9525" cap="flat" cmpd="sng">
              <a:solidFill>
                <a:srgbClr val="DDDDDD"/>
              </a:solidFill>
              <a:prstDash val="solid"/>
              <a:headEnd type="none" w="med" len="med"/>
              <a:tailEnd type="none" w="med" len="med"/>
            </a:ln>
          </p:spPr>
        </p:sp>
        <p:sp>
          <p:nvSpPr>
            <p:cNvPr id="2107" name="Line 196"/>
            <p:cNvSpPr/>
            <p:nvPr userDrawn="1"/>
          </p:nvSpPr>
          <p:spPr>
            <a:xfrm flipH="1">
              <a:off x="0" y="3111"/>
              <a:ext cx="5760" cy="0"/>
            </a:xfrm>
            <a:prstGeom prst="line">
              <a:avLst/>
            </a:prstGeom>
            <a:ln w="9525" cap="flat" cmpd="sng">
              <a:solidFill>
                <a:srgbClr val="DDDDDD"/>
              </a:solidFill>
              <a:prstDash val="solid"/>
              <a:headEnd type="none" w="med" len="med"/>
              <a:tailEnd type="none" w="med" len="med"/>
            </a:ln>
          </p:spPr>
        </p:sp>
        <p:sp>
          <p:nvSpPr>
            <p:cNvPr id="2108" name="Line 197"/>
            <p:cNvSpPr/>
            <p:nvPr userDrawn="1"/>
          </p:nvSpPr>
          <p:spPr>
            <a:xfrm flipH="1">
              <a:off x="0" y="3516"/>
              <a:ext cx="5760" cy="0"/>
            </a:xfrm>
            <a:prstGeom prst="line">
              <a:avLst/>
            </a:prstGeom>
            <a:ln w="9525" cap="flat" cmpd="sng">
              <a:solidFill>
                <a:srgbClr val="DDDDDD"/>
              </a:solidFill>
              <a:prstDash val="solid"/>
              <a:headEnd type="none" w="med" len="med"/>
              <a:tailEnd type="none" w="med" len="med"/>
            </a:ln>
          </p:spPr>
        </p:sp>
        <p:sp>
          <p:nvSpPr>
            <p:cNvPr id="2109" name="Line 198"/>
            <p:cNvSpPr/>
            <p:nvPr userDrawn="1"/>
          </p:nvSpPr>
          <p:spPr>
            <a:xfrm flipH="1">
              <a:off x="0" y="3920"/>
              <a:ext cx="5760" cy="0"/>
            </a:xfrm>
            <a:prstGeom prst="line">
              <a:avLst/>
            </a:prstGeom>
            <a:ln w="9525" cap="flat" cmpd="sng">
              <a:solidFill>
                <a:srgbClr val="DDDDDD"/>
              </a:solidFill>
              <a:prstDash val="solid"/>
              <a:headEnd type="none" w="med" len="med"/>
              <a:tailEnd type="none" w="med" len="med"/>
            </a:ln>
          </p:spPr>
        </p:sp>
      </p:grpSp>
      <p:sp>
        <p:nvSpPr>
          <p:cNvPr id="93" name="Text Box 11"/>
          <p:cNvSpPr txBox="1">
            <a:spLocks noChangeArrowheads="1"/>
          </p:cNvSpPr>
          <p:nvPr/>
        </p:nvSpPr>
        <p:spPr bwMode="gray">
          <a:xfrm>
            <a:off x="0" y="461963"/>
            <a:ext cx="1098550" cy="427038"/>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LOGO</a:t>
            </a:r>
          </a:p>
        </p:txBody>
      </p:sp>
      <p:sp>
        <p:nvSpPr>
          <p:cNvPr id="94" name="Rectangle 138"/>
          <p:cNvSpPr>
            <a:spLocks noChangeArrowheads="1"/>
          </p:cNvSpPr>
          <p:nvPr/>
        </p:nvSpPr>
        <p:spPr bwMode="gray">
          <a:xfrm>
            <a:off x="55245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5" name="Rectangle 141"/>
          <p:cNvSpPr>
            <a:spLocks noChangeArrowheads="1"/>
          </p:cNvSpPr>
          <p:nvPr/>
        </p:nvSpPr>
        <p:spPr bwMode="gray">
          <a:xfrm>
            <a:off x="697865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6" name="Rectangle 146"/>
          <p:cNvSpPr>
            <a:spLocks noChangeArrowheads="1"/>
          </p:cNvSpPr>
          <p:nvPr/>
        </p:nvSpPr>
        <p:spPr bwMode="gray">
          <a:xfrm>
            <a:off x="7691438" y="4763"/>
            <a:ext cx="725488" cy="522288"/>
          </a:xfrm>
          <a:prstGeom prst="rect">
            <a:avLst/>
          </a:prstGeom>
          <a:solidFill>
            <a:schemeClr val="folHlink">
              <a:alpha val="3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7" name="Rectangle 153"/>
          <p:cNvSpPr>
            <a:spLocks noChangeArrowheads="1"/>
          </p:cNvSpPr>
          <p:nvPr/>
        </p:nvSpPr>
        <p:spPr bwMode="gray">
          <a:xfrm>
            <a:off x="40767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8" name="Rectangle 155"/>
          <p:cNvSpPr>
            <a:spLocks noChangeArrowheads="1"/>
          </p:cNvSpPr>
          <p:nvPr/>
        </p:nvSpPr>
        <p:spPr bwMode="gray">
          <a:xfrm>
            <a:off x="4789488" y="4763"/>
            <a:ext cx="725488" cy="522288"/>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9" name="Rectangle 162"/>
          <p:cNvSpPr>
            <a:spLocks noChangeArrowheads="1"/>
          </p:cNvSpPr>
          <p:nvPr/>
        </p:nvSpPr>
        <p:spPr bwMode="gray">
          <a:xfrm>
            <a:off x="446088" y="1147763"/>
            <a:ext cx="725488" cy="633413"/>
          </a:xfrm>
          <a:prstGeom prst="rect">
            <a:avLst/>
          </a:prstGeom>
          <a:solidFill>
            <a:schemeClr val="folHlink">
              <a:alpha val="20000"/>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0" name="Rectangle 164"/>
          <p:cNvSpPr>
            <a:spLocks noChangeArrowheads="1"/>
          </p:cNvSpPr>
          <p:nvPr/>
        </p:nvSpPr>
        <p:spPr bwMode="gray">
          <a:xfrm>
            <a:off x="1889125" y="4763"/>
            <a:ext cx="725488" cy="5222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1" name="Rectangle 179"/>
          <p:cNvSpPr>
            <a:spLocks noChangeArrowheads="1"/>
          </p:cNvSpPr>
          <p:nvPr/>
        </p:nvSpPr>
        <p:spPr bwMode="gray">
          <a:xfrm>
            <a:off x="6251575" y="1165225"/>
            <a:ext cx="725488" cy="633413"/>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 name="Rectangle 180"/>
          <p:cNvSpPr>
            <a:spLocks noChangeArrowheads="1"/>
          </p:cNvSpPr>
          <p:nvPr/>
        </p:nvSpPr>
        <p:spPr bwMode="gray">
          <a:xfrm>
            <a:off x="7691438"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 name="Rectangle 181"/>
          <p:cNvSpPr>
            <a:spLocks noChangeArrowheads="1"/>
          </p:cNvSpPr>
          <p:nvPr/>
        </p:nvSpPr>
        <p:spPr bwMode="gray">
          <a:xfrm>
            <a:off x="3349625" y="1165225"/>
            <a:ext cx="725488" cy="633413"/>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 name="Rectangle 182"/>
          <p:cNvSpPr>
            <a:spLocks noChangeArrowheads="1"/>
          </p:cNvSpPr>
          <p:nvPr/>
        </p:nvSpPr>
        <p:spPr bwMode="gray">
          <a:xfrm>
            <a:off x="4800600"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 name="Rectangle 183"/>
          <p:cNvSpPr>
            <a:spLocks noChangeArrowheads="1"/>
          </p:cNvSpPr>
          <p:nvPr/>
        </p:nvSpPr>
        <p:spPr bwMode="gray">
          <a:xfrm>
            <a:off x="1889125"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 name="Rectangle 189"/>
          <p:cNvSpPr>
            <a:spLocks noChangeArrowheads="1"/>
          </p:cNvSpPr>
          <p:nvPr/>
        </p:nvSpPr>
        <p:spPr bwMode="gray">
          <a:xfrm>
            <a:off x="438150" y="4763"/>
            <a:ext cx="725488" cy="522288"/>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7" name="Rectangle 190"/>
          <p:cNvSpPr>
            <a:spLocks noChangeArrowheads="1"/>
          </p:cNvSpPr>
          <p:nvPr/>
        </p:nvSpPr>
        <p:spPr bwMode="gray">
          <a:xfrm>
            <a:off x="1143000" y="533400"/>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8" name="Rectangle 200"/>
          <p:cNvSpPr>
            <a:spLocks noChangeArrowheads="1"/>
          </p:cNvSpPr>
          <p:nvPr/>
        </p:nvSpPr>
        <p:spPr bwMode="gray">
          <a:xfrm>
            <a:off x="25781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086" name="Group 234"/>
          <p:cNvGrpSpPr/>
          <p:nvPr/>
        </p:nvGrpSpPr>
        <p:grpSpPr>
          <a:xfrm>
            <a:off x="0" y="2257425"/>
            <a:ext cx="4738688" cy="4600575"/>
            <a:chOff x="-9" y="1395"/>
            <a:chExt cx="2985" cy="2898"/>
          </a:xfrm>
        </p:grpSpPr>
        <p:pic>
          <p:nvPicPr>
            <p:cNvPr id="2099" name="Picture 213"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111" name="Freeform 209"/>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2087" name="Group 233"/>
          <p:cNvGrpSpPr/>
          <p:nvPr/>
        </p:nvGrpSpPr>
        <p:grpSpPr>
          <a:xfrm>
            <a:off x="-41275" y="1395413"/>
            <a:ext cx="4256088" cy="4598987"/>
            <a:chOff x="0" y="1039"/>
            <a:chExt cx="2681" cy="2897"/>
          </a:xfrm>
        </p:grpSpPr>
        <p:pic>
          <p:nvPicPr>
            <p:cNvPr id="2097" name="Picture 220" descr="pan01"/>
            <p:cNvPicPr>
              <a:picLocks noChangeAspect="1"/>
            </p:cNvPicPr>
            <p:nvPr userDrawn="1"/>
          </p:nvPicPr>
          <p:blipFill>
            <a:blip r:embed="rId2"/>
            <a:srcRect l="51730" r="2339"/>
            <a:stretch>
              <a:fillRect/>
            </a:stretch>
          </p:blipFill>
          <p:spPr>
            <a:xfrm>
              <a:off x="0" y="1039"/>
              <a:ext cx="2681" cy="2897"/>
            </a:xfrm>
            <a:prstGeom prst="rect">
              <a:avLst/>
            </a:prstGeom>
            <a:noFill/>
            <a:ln w="9525">
              <a:noFill/>
            </a:ln>
          </p:spPr>
        </p:pic>
        <p:sp>
          <p:nvSpPr>
            <p:cNvPr id="2098" name="Freeform 221" descr="wiz_gold04"/>
            <p:cNvSpPr/>
            <p:nvPr userDrawn="1"/>
          </p:nvSpPr>
          <p:spPr>
            <a:xfrm>
              <a:off x="0" y="1137"/>
              <a:ext cx="2537" cy="2600"/>
            </a:xfrm>
            <a:custGeom>
              <a:avLst/>
              <a:gdLst/>
              <a:ahLst/>
              <a:cxnLst>
                <a:cxn ang="0">
                  <a:pos x="0" y="0"/>
                </a:cxn>
                <a:cxn ang="0">
                  <a:pos x="2537" y="1"/>
                </a:cxn>
                <a:cxn ang="0">
                  <a:pos x="991" y="2597"/>
                </a:cxn>
                <a:cxn ang="0">
                  <a:pos x="0" y="2600"/>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4"/>
              <a:stretch>
                <a:fillRect/>
              </a:stretch>
            </a:blipFill>
            <a:ln w="9525">
              <a:noFill/>
            </a:ln>
          </p:spPr>
          <p:txBody>
            <a:bodyPr/>
            <a:lstStyle/>
            <a:p>
              <a:endParaRPr lang="zh-CN" altLang="en-US"/>
            </a:p>
          </p:txBody>
        </p:sp>
      </p:grpSp>
      <p:pic>
        <p:nvPicPr>
          <p:cNvPr id="2088" name="Picture 223" descr="pan01"/>
          <p:cNvPicPr/>
          <p:nvPr/>
        </p:nvPicPr>
        <p:blipFill>
          <a:blip r:embed="rId2"/>
          <a:srcRect l="60431" r="2339"/>
          <a:stretch>
            <a:fillRect/>
          </a:stretch>
        </p:blipFill>
        <p:spPr>
          <a:xfrm>
            <a:off x="-15875" y="304800"/>
            <a:ext cx="3929063" cy="5003800"/>
          </a:xfrm>
          <a:prstGeom prst="rect">
            <a:avLst/>
          </a:prstGeom>
          <a:noFill/>
          <a:ln w="9525">
            <a:noFill/>
          </a:ln>
        </p:spPr>
      </p:pic>
      <p:sp>
        <p:nvSpPr>
          <p:cNvPr id="116" name="Text Box 235"/>
          <p:cNvSpPr txBox="1">
            <a:spLocks noChangeArrowheads="1"/>
          </p:cNvSpPr>
          <p:nvPr/>
        </p:nvSpPr>
        <p:spPr bwMode="gray">
          <a:xfrm>
            <a:off x="6804025" y="1295400"/>
            <a:ext cx="2219325" cy="430213"/>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50000"/>
              </a:spcBef>
              <a:spcAft>
                <a:spcPct val="0"/>
              </a:spcAft>
              <a:buClrTx/>
              <a:buSzTx/>
              <a:buFontTx/>
              <a:buNone/>
              <a:defRPr/>
            </a:pPr>
            <a:r>
              <a:rPr kumimoji="0" lang="zh-CN" altLang="en-US" sz="2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中国科学院大学</a:t>
            </a:r>
            <a:endParaRPr kumimoji="0" lang="en-US" altLang="zh-CN" sz="2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2090" name="Picture 240"/>
          <p:cNvPicPr>
            <a:picLocks noChangeAspect="1"/>
          </p:cNvPicPr>
          <p:nvPr/>
        </p:nvPicPr>
        <p:blipFill>
          <a:blip r:embed="rId5">
            <a:clrChange>
              <a:clrFrom>
                <a:srgbClr val="FFFFFF"/>
              </a:clrFrom>
              <a:clrTo>
                <a:srgbClr val="FFFFFF">
                  <a:alpha val="0"/>
                </a:srgbClr>
              </a:clrTo>
            </a:clrChange>
          </a:blip>
          <a:stretch>
            <a:fillRect/>
          </a:stretch>
        </p:blipFill>
        <p:spPr>
          <a:xfrm>
            <a:off x="-31750" y="593725"/>
            <a:ext cx="3582988" cy="4248150"/>
          </a:xfrm>
          <a:prstGeom prst="rect">
            <a:avLst/>
          </a:prstGeom>
          <a:noFill/>
          <a:ln w="9525">
            <a:noFill/>
          </a:ln>
        </p:spPr>
      </p:pic>
      <p:pic>
        <p:nvPicPr>
          <p:cNvPr id="2091" name="Picture 241"/>
          <p:cNvPicPr>
            <a:picLocks noChangeAspect="1"/>
          </p:cNvPicPr>
          <p:nvPr/>
        </p:nvPicPr>
        <p:blipFill>
          <a:blip r:embed="rId6"/>
          <a:stretch>
            <a:fillRect/>
          </a:stretch>
        </p:blipFill>
        <p:spPr>
          <a:xfrm>
            <a:off x="4498975" y="889000"/>
            <a:ext cx="4657725" cy="895350"/>
          </a:xfrm>
          <a:prstGeom prst="rect">
            <a:avLst/>
          </a:prstGeom>
          <a:noFill/>
          <a:ln w="9525">
            <a:noFill/>
          </a:ln>
        </p:spPr>
      </p:pic>
      <p:sp>
        <p:nvSpPr>
          <p:cNvPr id="3075" name="Rectangle 3"/>
          <p:cNvSpPr>
            <a:spLocks noGrp="1" noChangeArrowheads="1"/>
          </p:cNvSpPr>
          <p:nvPr>
            <p:ph type="subTitle" idx="1"/>
          </p:nvPr>
        </p:nvSpPr>
        <p:spPr>
          <a:xfrm>
            <a:off x="4572000" y="4343400"/>
            <a:ext cx="4419600" cy="609600"/>
          </a:xfrm>
        </p:spPr>
        <p:txBody>
          <a:bodyPr/>
          <a:lstStyle>
            <a:lvl1pPr marL="0" indent="0" algn="r">
              <a:buFontTx/>
              <a:buNone/>
              <a:defRPr sz="2000"/>
            </a:lvl1pPr>
          </a:lstStyle>
          <a:p>
            <a:pPr lvl="0"/>
            <a:r>
              <a:rPr lang="zh-CN" altLang="en-US" noProof="0"/>
              <a:t>单击此处编辑母版副标题样式</a:t>
            </a:r>
            <a:endParaRPr lang="en-US" altLang="zh-CN" noProof="0"/>
          </a:p>
        </p:txBody>
      </p:sp>
      <p:sp>
        <p:nvSpPr>
          <p:cNvPr id="3074" name="Rectangle 2"/>
          <p:cNvSpPr>
            <a:spLocks noGrp="1" noChangeArrowheads="1"/>
          </p:cNvSpPr>
          <p:nvPr>
            <p:ph type="ctrTitle"/>
          </p:nvPr>
        </p:nvSpPr>
        <p:spPr>
          <a:xfrm>
            <a:off x="4267200" y="1981200"/>
            <a:ext cx="4724400" cy="2057400"/>
          </a:xfrm>
        </p:spPr>
        <p:txBody>
          <a:bodyPr/>
          <a:lstStyle>
            <a:lvl1pPr algn="r">
              <a:defRPr sz="4400" b="0">
                <a:latin typeface="微软雅黑" panose="020B0503020204020204" pitchFamily="34" charset="-122"/>
                <a:ea typeface="微软雅黑" panose="020B0503020204020204" pitchFamily="34" charset="-122"/>
              </a:defRPr>
            </a:lvl1pPr>
          </a:lstStyle>
          <a:p>
            <a:pPr lvl="0"/>
            <a:r>
              <a:rPr lang="zh-CN" altLang="en-US" noProof="0"/>
              <a:t>单击此处编辑母版标题样式</a:t>
            </a:r>
            <a:endParaRPr lang="en-US" altLang="zh-CN" noProof="0" dirty="0"/>
          </a:p>
        </p:txBody>
      </p:sp>
      <p:sp>
        <p:nvSpPr>
          <p:cNvPr id="119" name="Rectangle 4"/>
          <p:cNvSpPr>
            <a:spLocks noGrp="1" noChangeArrowheads="1"/>
          </p:cNvSpPr>
          <p:nvPr>
            <p:ph type="dt" sz="half" idx="2"/>
          </p:nvPr>
        </p:nvSpPr>
        <p:spPr bwMode="gray">
          <a:xfrm>
            <a:off x="304800" y="6400800"/>
            <a:ext cx="2133600" cy="320675"/>
          </a:xfrm>
          <a:prstGeom prst="rect">
            <a:avLst/>
          </a:prstGeom>
        </p:spPr>
        <p:txBody>
          <a:bodyPr vert="horz" wrap="square" lIns="91440" tIns="45720" rIns="91440" bIns="45720" numCol="1" anchor="t" anchorCtr="0" compatLnSpc="1"/>
          <a:lstStyle>
            <a:lvl1pPr algn="r">
              <a:defRPr>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7483A50-413B-4C44-9354-0590DAB342D6}" type="datetimeFigureOut">
              <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t>2025/1/8</a:t>
            </a:fld>
            <a:endPar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0" name="Rectangle 5"/>
          <p:cNvSpPr>
            <a:spLocks noGrp="1" noChangeArrowheads="1"/>
          </p:cNvSpPr>
          <p:nvPr>
            <p:ph type="ftr" sz="quarter" idx="3"/>
          </p:nvPr>
        </p:nvSpPr>
        <p:spPr bwMode="gray">
          <a:xfrm>
            <a:off x="6172200" y="6400800"/>
            <a:ext cx="2895600" cy="320675"/>
          </a:xfrm>
          <a:prstGeom prst="rect">
            <a:avLst/>
          </a:prstGeom>
        </p:spPr>
        <p:txBody>
          <a:bodyPr vert="horz" wrap="square" lIns="91440" tIns="45720" rIns="91440" bIns="45720" numCol="1" anchor="t" anchorCtr="0" compatLnSpc="1"/>
          <a:lstStyle>
            <a:lvl1pPr algn="r">
              <a:defRPr>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1" name="Rectangle 6"/>
          <p:cNvSpPr>
            <a:spLocks noGrp="1" noChangeArrowheads="1"/>
          </p:cNvSpPr>
          <p:nvPr>
            <p:ph type="sldNum" sz="quarter" idx="4"/>
          </p:nvPr>
        </p:nvSpPr>
        <p:spPr bwMode="gray">
          <a:xfrm>
            <a:off x="3733800" y="6400800"/>
            <a:ext cx="2133600" cy="320675"/>
          </a:xfrm>
          <a:prstGeom prst="rect">
            <a:avLst/>
          </a:prstGeom>
        </p:spPr>
        <p:txBody>
          <a:bodyPr vert="horz" wrap="square" lIns="91440" tIns="45720" rIns="91440" bIns="45720" numCol="1" anchor="t" anchorCtr="0" compatLnSpc="1"/>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95AD12E-B7EA-4E3A-A2D7-5B037A0FF990}"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9256" name="Group 195"/>
          <p:cNvGrpSpPr/>
          <p:nvPr/>
        </p:nvGrpSpPr>
        <p:grpSpPr>
          <a:xfrm>
            <a:off x="0" y="357188"/>
            <a:ext cx="1157288" cy="1123950"/>
            <a:chOff x="-9" y="1395"/>
            <a:chExt cx="2985" cy="2898"/>
          </a:xfrm>
        </p:grpSpPr>
        <p:pic>
          <p:nvPicPr>
            <p:cNvPr id="9268"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9257" name="Group 198"/>
          <p:cNvGrpSpPr/>
          <p:nvPr/>
        </p:nvGrpSpPr>
        <p:grpSpPr>
          <a:xfrm>
            <a:off x="-6350" y="195263"/>
            <a:ext cx="1057275" cy="1143000"/>
            <a:chOff x="0" y="1039"/>
            <a:chExt cx="2681" cy="2897"/>
          </a:xfrm>
        </p:grpSpPr>
        <p:pic>
          <p:nvPicPr>
            <p:cNvPr id="9266"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9267"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9258" name="Group 201"/>
          <p:cNvGrpSpPr/>
          <p:nvPr/>
        </p:nvGrpSpPr>
        <p:grpSpPr>
          <a:xfrm>
            <a:off x="0" y="0"/>
            <a:ext cx="933450" cy="1239838"/>
            <a:chOff x="-7" y="240"/>
            <a:chExt cx="2407" cy="3199"/>
          </a:xfrm>
        </p:grpSpPr>
        <p:pic>
          <p:nvPicPr>
            <p:cNvPr id="9264"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9265"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48FBB17-0725-4E5B-912C-C152E73F939A}"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2025/1/8</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B49C374-1919-48FB-A30B-8DC50250A2EE}"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0280" name="Group 195"/>
          <p:cNvGrpSpPr/>
          <p:nvPr/>
        </p:nvGrpSpPr>
        <p:grpSpPr>
          <a:xfrm>
            <a:off x="0" y="357188"/>
            <a:ext cx="1157288" cy="1123950"/>
            <a:chOff x="-9" y="1395"/>
            <a:chExt cx="2985" cy="2898"/>
          </a:xfrm>
        </p:grpSpPr>
        <p:pic>
          <p:nvPicPr>
            <p:cNvPr id="10292"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281" name="Group 198"/>
          <p:cNvGrpSpPr/>
          <p:nvPr/>
        </p:nvGrpSpPr>
        <p:grpSpPr>
          <a:xfrm>
            <a:off x="-6350" y="195263"/>
            <a:ext cx="1057275" cy="1143000"/>
            <a:chOff x="0" y="1039"/>
            <a:chExt cx="2681" cy="2897"/>
          </a:xfrm>
        </p:grpSpPr>
        <p:pic>
          <p:nvPicPr>
            <p:cNvPr id="10290"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0291"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0282" name="Group 201"/>
          <p:cNvGrpSpPr/>
          <p:nvPr/>
        </p:nvGrpSpPr>
        <p:grpSpPr>
          <a:xfrm>
            <a:off x="0" y="0"/>
            <a:ext cx="933450" cy="1239838"/>
            <a:chOff x="-7" y="240"/>
            <a:chExt cx="2407" cy="3199"/>
          </a:xfrm>
        </p:grpSpPr>
        <p:pic>
          <p:nvPicPr>
            <p:cNvPr id="10288"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0289"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竖排标题 1"/>
          <p:cNvSpPr>
            <a:spLocks noGrp="1"/>
          </p:cNvSpPr>
          <p:nvPr>
            <p:ph type="title" orient="vert"/>
          </p:nvPr>
        </p:nvSpPr>
        <p:spPr>
          <a:xfrm>
            <a:off x="6629400" y="228600"/>
            <a:ext cx="2057400" cy="6096000"/>
          </a:xfrm>
        </p:spPr>
        <p:txBody>
          <a:bodyPr vert="eaVert"/>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457200" y="228600"/>
            <a:ext cx="6019800" cy="6096000"/>
          </a:xfrm>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733EDD8-B8AA-478C-8EFD-C04D4851848E}"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2025/1/8</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ED67E0A-8F8A-4BDA-968B-D34F45CA4F1C}"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1304" name="Group 195"/>
          <p:cNvGrpSpPr/>
          <p:nvPr/>
        </p:nvGrpSpPr>
        <p:grpSpPr>
          <a:xfrm>
            <a:off x="0" y="357188"/>
            <a:ext cx="1157288" cy="1123950"/>
            <a:chOff x="-9" y="1395"/>
            <a:chExt cx="2985" cy="2898"/>
          </a:xfrm>
        </p:grpSpPr>
        <p:pic>
          <p:nvPicPr>
            <p:cNvPr id="11316"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1305" name="Group 198"/>
          <p:cNvGrpSpPr/>
          <p:nvPr/>
        </p:nvGrpSpPr>
        <p:grpSpPr>
          <a:xfrm>
            <a:off x="-6350" y="195263"/>
            <a:ext cx="1057275" cy="1143000"/>
            <a:chOff x="0" y="1039"/>
            <a:chExt cx="2681" cy="2897"/>
          </a:xfrm>
        </p:grpSpPr>
        <p:pic>
          <p:nvPicPr>
            <p:cNvPr id="11314"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131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1306" name="Group 201"/>
          <p:cNvGrpSpPr/>
          <p:nvPr/>
        </p:nvGrpSpPr>
        <p:grpSpPr>
          <a:xfrm>
            <a:off x="0" y="0"/>
            <a:ext cx="933450" cy="1239838"/>
            <a:chOff x="-7" y="240"/>
            <a:chExt cx="2407" cy="3199"/>
          </a:xfrm>
        </p:grpSpPr>
        <p:pic>
          <p:nvPicPr>
            <p:cNvPr id="11312"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131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72440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72440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BC32B5E-CBF3-4F51-AEDD-AF20703843A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2025/1/8</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11C353F-240A-4809-97F3-E88B0F18B59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标题和图表">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2328" name="Group 195"/>
          <p:cNvGrpSpPr/>
          <p:nvPr/>
        </p:nvGrpSpPr>
        <p:grpSpPr>
          <a:xfrm>
            <a:off x="0" y="357188"/>
            <a:ext cx="1157288" cy="1123950"/>
            <a:chOff x="-9" y="1395"/>
            <a:chExt cx="2985" cy="2898"/>
          </a:xfrm>
        </p:grpSpPr>
        <p:pic>
          <p:nvPicPr>
            <p:cNvPr id="12340"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2329" name="Group 198"/>
          <p:cNvGrpSpPr/>
          <p:nvPr/>
        </p:nvGrpSpPr>
        <p:grpSpPr>
          <a:xfrm>
            <a:off x="-6350" y="195263"/>
            <a:ext cx="1057275" cy="1143000"/>
            <a:chOff x="0" y="1039"/>
            <a:chExt cx="2681" cy="2897"/>
          </a:xfrm>
        </p:grpSpPr>
        <p:pic>
          <p:nvPicPr>
            <p:cNvPr id="12338"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2339"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2330" name="Group 201"/>
          <p:cNvGrpSpPr/>
          <p:nvPr/>
        </p:nvGrpSpPr>
        <p:grpSpPr>
          <a:xfrm>
            <a:off x="0" y="0"/>
            <a:ext cx="933450" cy="1239838"/>
            <a:chOff x="-7" y="240"/>
            <a:chExt cx="2407" cy="3199"/>
          </a:xfrm>
        </p:grpSpPr>
        <p:pic>
          <p:nvPicPr>
            <p:cNvPr id="12336"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2337"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图表占位符 2"/>
          <p:cNvSpPr>
            <a:spLocks noGrp="1"/>
          </p:cNvSpPr>
          <p:nvPr>
            <p:ph type="chart" idx="1" hasCustomPrompt="1"/>
          </p:nvPr>
        </p:nvSpPr>
        <p:spPr>
          <a:xfrm>
            <a:off x="457200" y="1600200"/>
            <a:ext cx="8229600" cy="4724400"/>
          </a:xfr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单击图标添加图表</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143FCAA-1152-47B1-8A1B-E54B9F144548}"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2025/1/8</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2B8C77-97E7-4F31-AD1B-96501BA2A985}"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3352" name="Group 195"/>
          <p:cNvGrpSpPr/>
          <p:nvPr/>
        </p:nvGrpSpPr>
        <p:grpSpPr>
          <a:xfrm>
            <a:off x="0" y="357188"/>
            <a:ext cx="1157288" cy="1123950"/>
            <a:chOff x="-9" y="1395"/>
            <a:chExt cx="2985" cy="2898"/>
          </a:xfrm>
        </p:grpSpPr>
        <p:pic>
          <p:nvPicPr>
            <p:cNvPr id="1336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3353" name="Group 198"/>
          <p:cNvGrpSpPr/>
          <p:nvPr/>
        </p:nvGrpSpPr>
        <p:grpSpPr>
          <a:xfrm>
            <a:off x="-6350" y="195263"/>
            <a:ext cx="1057275" cy="1143000"/>
            <a:chOff x="0" y="1039"/>
            <a:chExt cx="2681" cy="2897"/>
          </a:xfrm>
        </p:grpSpPr>
        <p:pic>
          <p:nvPicPr>
            <p:cNvPr id="1336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336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3354" name="Group 201"/>
          <p:cNvGrpSpPr/>
          <p:nvPr/>
        </p:nvGrpSpPr>
        <p:grpSpPr>
          <a:xfrm>
            <a:off x="0" y="0"/>
            <a:ext cx="933450" cy="1239838"/>
            <a:chOff x="-7" y="240"/>
            <a:chExt cx="2407" cy="3199"/>
          </a:xfrm>
        </p:grpSpPr>
        <p:pic>
          <p:nvPicPr>
            <p:cNvPr id="1336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336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表格占位符 2"/>
          <p:cNvSpPr>
            <a:spLocks noGrp="1"/>
          </p:cNvSpPr>
          <p:nvPr>
            <p:ph type="tbl" idx="1" hasCustomPrompt="1"/>
          </p:nvPr>
        </p:nvSpPr>
        <p:spPr>
          <a:xfrm>
            <a:off x="457200" y="1600200"/>
            <a:ext cx="8229600" cy="4724400"/>
          </a:xfr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单击图标添加表格</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68CEF98-5282-4F55-82C4-EF271D3AD9A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2025/1/8</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69BDC3-484A-4515-A0C5-5C6ED7A890DF}"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457200" y="1268760"/>
            <a:ext cx="8229600" cy="4724400"/>
          </a:xfrm>
        </p:spPr>
        <p:txBody>
          <a:bodyPr/>
          <a:lstStyle>
            <a:lvl1pPr>
              <a:lnSpc>
                <a:spcPct val="150000"/>
              </a:lnSpc>
              <a:defRPr sz="2400">
                <a:latin typeface="微软雅黑" panose="020B0503020204020204" pitchFamily="34" charset="-122"/>
                <a:ea typeface="微软雅黑" panose="020B0503020204020204" pitchFamily="34" charset="-122"/>
              </a:defRPr>
            </a:lvl1pPr>
            <a:lvl2pPr>
              <a:lnSpc>
                <a:spcPct val="150000"/>
              </a:lnSpc>
              <a:defRPr sz="2000">
                <a:latin typeface="微软雅黑" panose="020B0503020204020204" pitchFamily="34" charset="-122"/>
                <a:ea typeface="微软雅黑" panose="020B0503020204020204" pitchFamily="34" charset="-122"/>
              </a:defRPr>
            </a:lvl2pPr>
            <a:lvl3pPr>
              <a:lnSpc>
                <a:spcPct val="150000"/>
              </a:lnSpc>
              <a:defRPr sz="2000">
                <a:latin typeface="微软雅黑" panose="020B0503020204020204" pitchFamily="34" charset="-122"/>
                <a:ea typeface="微软雅黑" panose="020B0503020204020204" pitchFamily="34" charset="-122"/>
              </a:defRPr>
            </a:lvl3pPr>
            <a:lvl4pPr>
              <a:lnSpc>
                <a:spcPct val="150000"/>
              </a:lnSpc>
              <a:defRPr sz="2000">
                <a:latin typeface="微软雅黑" panose="020B0503020204020204" pitchFamily="34" charset="-122"/>
                <a:ea typeface="微软雅黑" panose="020B0503020204020204" pitchFamily="34" charset="-122"/>
              </a:defRPr>
            </a:lvl4pPr>
            <a:lvl5pPr>
              <a:lnSpc>
                <a:spcPct val="150000"/>
              </a:lnSpc>
              <a:defRPr sz="2000">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2025/1/8</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3112" name="Group 195"/>
          <p:cNvGrpSpPr/>
          <p:nvPr/>
        </p:nvGrpSpPr>
        <p:grpSpPr>
          <a:xfrm>
            <a:off x="0" y="357188"/>
            <a:ext cx="1157288" cy="1123950"/>
            <a:chOff x="-9" y="1395"/>
            <a:chExt cx="2985" cy="2898"/>
          </a:xfrm>
        </p:grpSpPr>
        <p:pic>
          <p:nvPicPr>
            <p:cNvPr id="312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3113" name="Group 198"/>
          <p:cNvGrpSpPr/>
          <p:nvPr/>
        </p:nvGrpSpPr>
        <p:grpSpPr>
          <a:xfrm>
            <a:off x="-6350" y="195263"/>
            <a:ext cx="1057275" cy="1143000"/>
            <a:chOff x="0" y="1039"/>
            <a:chExt cx="2681" cy="2897"/>
          </a:xfrm>
        </p:grpSpPr>
        <p:pic>
          <p:nvPicPr>
            <p:cNvPr id="312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312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3114" name="Group 201"/>
          <p:cNvGrpSpPr/>
          <p:nvPr/>
        </p:nvGrpSpPr>
        <p:grpSpPr>
          <a:xfrm>
            <a:off x="0" y="0"/>
            <a:ext cx="933450" cy="1239838"/>
            <a:chOff x="-7" y="240"/>
            <a:chExt cx="2407" cy="3199"/>
          </a:xfrm>
        </p:grpSpPr>
        <p:pic>
          <p:nvPicPr>
            <p:cNvPr id="312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312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722313" y="4406900"/>
            <a:ext cx="7772400" cy="1362075"/>
          </a:xfrm>
        </p:spPr>
        <p:txBody>
          <a:bodyPr anchor="t"/>
          <a:lstStyle>
            <a:lvl1pPr algn="l">
              <a:defRPr sz="4000" b="1" cap="a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atin typeface="微软雅黑" panose="020B0503020204020204" pitchFamily="34" charset="-122"/>
                <a:ea typeface="微软雅黑" panose="020B0503020204020204"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1ED4F1C-FA8D-42C8-B0C9-A50902FA12AF}"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2025/1/8</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9EAF9D1-F2E7-40A8-90FE-CAF96576BC93}"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4136" name="Group 195"/>
          <p:cNvGrpSpPr/>
          <p:nvPr/>
        </p:nvGrpSpPr>
        <p:grpSpPr>
          <a:xfrm>
            <a:off x="0" y="357188"/>
            <a:ext cx="1157288" cy="1123950"/>
            <a:chOff x="-9" y="1395"/>
            <a:chExt cx="2985" cy="2898"/>
          </a:xfrm>
        </p:grpSpPr>
        <p:pic>
          <p:nvPicPr>
            <p:cNvPr id="4148"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4137" name="Group 198"/>
          <p:cNvGrpSpPr/>
          <p:nvPr/>
        </p:nvGrpSpPr>
        <p:grpSpPr>
          <a:xfrm>
            <a:off x="-6350" y="195263"/>
            <a:ext cx="1057275" cy="1143000"/>
            <a:chOff x="0" y="1039"/>
            <a:chExt cx="2681" cy="2897"/>
          </a:xfrm>
        </p:grpSpPr>
        <p:pic>
          <p:nvPicPr>
            <p:cNvPr id="4146"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4147"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4138" name="Group 201"/>
          <p:cNvGrpSpPr/>
          <p:nvPr/>
        </p:nvGrpSpPr>
        <p:grpSpPr>
          <a:xfrm>
            <a:off x="0" y="0"/>
            <a:ext cx="933450" cy="1239838"/>
            <a:chOff x="-7" y="240"/>
            <a:chExt cx="2407" cy="3199"/>
          </a:xfrm>
        </p:grpSpPr>
        <p:pic>
          <p:nvPicPr>
            <p:cNvPr id="4144"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4145"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sz="half" idx="1"/>
          </p:nvPr>
        </p:nvSpPr>
        <p:spPr>
          <a:xfrm>
            <a:off x="457200" y="1600200"/>
            <a:ext cx="4038600" cy="47244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7244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2955A0-B641-4213-8415-0AD9AB361074}"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2025/1/8</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3A109B8-1FC6-45B3-A26E-412CFFED41B1}"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5160" name="Group 195"/>
          <p:cNvGrpSpPr/>
          <p:nvPr/>
        </p:nvGrpSpPr>
        <p:grpSpPr>
          <a:xfrm>
            <a:off x="0" y="357188"/>
            <a:ext cx="1157288" cy="1123950"/>
            <a:chOff x="-9" y="1395"/>
            <a:chExt cx="2985" cy="2898"/>
          </a:xfrm>
        </p:grpSpPr>
        <p:pic>
          <p:nvPicPr>
            <p:cNvPr id="5172"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5161" name="Group 198"/>
          <p:cNvGrpSpPr/>
          <p:nvPr/>
        </p:nvGrpSpPr>
        <p:grpSpPr>
          <a:xfrm>
            <a:off x="-6350" y="195263"/>
            <a:ext cx="1057275" cy="1143000"/>
            <a:chOff x="0" y="1039"/>
            <a:chExt cx="2681" cy="2897"/>
          </a:xfrm>
        </p:grpSpPr>
        <p:pic>
          <p:nvPicPr>
            <p:cNvPr id="5170"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5171"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5162" name="Group 201"/>
          <p:cNvGrpSpPr/>
          <p:nvPr/>
        </p:nvGrpSpPr>
        <p:grpSpPr>
          <a:xfrm>
            <a:off x="0" y="0"/>
            <a:ext cx="933450" cy="1239838"/>
            <a:chOff x="-7" y="240"/>
            <a:chExt cx="2407" cy="3199"/>
          </a:xfrm>
        </p:grpSpPr>
        <p:pic>
          <p:nvPicPr>
            <p:cNvPr id="5168"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5169"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457200" y="274638"/>
            <a:ext cx="8229600" cy="11430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6"/>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76DAAB7-A94E-4E90-87AA-246DD62D136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2025/1/8</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7"/>
          <p:cNvSpPr>
            <a:spLocks noGrp="1"/>
          </p:cNvSpPr>
          <p:nvPr>
            <p:ph type="ftr" sz="quarter" idx="1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8"/>
          <p:cNvSpPr>
            <a:spLocks noGrp="1"/>
          </p:cNvSpPr>
          <p:nvPr>
            <p:ph type="sldNum" sz="quarter" idx="1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2DB2EC4-DEC3-4065-8015-38C02BD668D1}"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6184" name="Group 195"/>
          <p:cNvGrpSpPr/>
          <p:nvPr/>
        </p:nvGrpSpPr>
        <p:grpSpPr>
          <a:xfrm>
            <a:off x="0" y="357188"/>
            <a:ext cx="1157288" cy="1123950"/>
            <a:chOff x="-9" y="1395"/>
            <a:chExt cx="2985" cy="2898"/>
          </a:xfrm>
        </p:grpSpPr>
        <p:pic>
          <p:nvPicPr>
            <p:cNvPr id="6196"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185" name="Group 198"/>
          <p:cNvGrpSpPr/>
          <p:nvPr/>
        </p:nvGrpSpPr>
        <p:grpSpPr>
          <a:xfrm>
            <a:off x="-6350" y="195263"/>
            <a:ext cx="1057275" cy="1143000"/>
            <a:chOff x="0" y="1039"/>
            <a:chExt cx="2681" cy="2897"/>
          </a:xfrm>
        </p:grpSpPr>
        <p:pic>
          <p:nvPicPr>
            <p:cNvPr id="6194"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619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6186" name="Group 201"/>
          <p:cNvGrpSpPr/>
          <p:nvPr/>
        </p:nvGrpSpPr>
        <p:grpSpPr>
          <a:xfrm>
            <a:off x="0" y="0"/>
            <a:ext cx="933450" cy="1239838"/>
            <a:chOff x="-7" y="240"/>
            <a:chExt cx="2407" cy="3199"/>
          </a:xfrm>
        </p:grpSpPr>
        <p:pic>
          <p:nvPicPr>
            <p:cNvPr id="6192"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619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101" name="日期占位符 2"/>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E1A1EF4-1FBA-4504-8143-71B4098753AC}"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2025/1/8</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3"/>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4"/>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8790D84-F49B-423B-9FA8-1E01DE664A4F}"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2025/1/8</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7208" name="Group 195"/>
          <p:cNvGrpSpPr/>
          <p:nvPr/>
        </p:nvGrpSpPr>
        <p:grpSpPr>
          <a:xfrm>
            <a:off x="0" y="357188"/>
            <a:ext cx="1157288" cy="1123950"/>
            <a:chOff x="-9" y="1395"/>
            <a:chExt cx="2985" cy="2898"/>
          </a:xfrm>
        </p:grpSpPr>
        <p:pic>
          <p:nvPicPr>
            <p:cNvPr id="7220"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7209" name="Group 198"/>
          <p:cNvGrpSpPr/>
          <p:nvPr/>
        </p:nvGrpSpPr>
        <p:grpSpPr>
          <a:xfrm>
            <a:off x="-6350" y="195263"/>
            <a:ext cx="1057275" cy="1143000"/>
            <a:chOff x="0" y="1039"/>
            <a:chExt cx="2681" cy="2897"/>
          </a:xfrm>
        </p:grpSpPr>
        <p:pic>
          <p:nvPicPr>
            <p:cNvPr id="7218"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7219"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7210" name="Group 201"/>
          <p:cNvGrpSpPr/>
          <p:nvPr/>
        </p:nvGrpSpPr>
        <p:grpSpPr>
          <a:xfrm>
            <a:off x="0" y="0"/>
            <a:ext cx="933450" cy="1239838"/>
            <a:chOff x="-7" y="240"/>
            <a:chExt cx="2407" cy="3199"/>
          </a:xfrm>
        </p:grpSpPr>
        <p:pic>
          <p:nvPicPr>
            <p:cNvPr id="7216"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7217"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457200" y="273050"/>
            <a:ext cx="3008313" cy="1162050"/>
          </a:xfr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atin typeface="微软雅黑" panose="020B0503020204020204" pitchFamily="34" charset="-122"/>
                <a:ea typeface="微软雅黑" panose="020B0503020204020204" pitchFamily="34" charset="-122"/>
              </a:defRPr>
            </a:lvl1pPr>
            <a:lvl2pPr>
              <a:defRPr sz="2800">
                <a:latin typeface="微软雅黑" panose="020B0503020204020204" pitchFamily="34" charset="-122"/>
                <a:ea typeface="微软雅黑" panose="020B0503020204020204" pitchFamily="34" charset="-122"/>
              </a:defRPr>
            </a:lvl2pPr>
            <a:lvl3pPr>
              <a:defRPr sz="2400">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462E0BF-17EF-4CB8-8B71-BE4C92C7CF78}"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2025/1/8</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AE1AEB0-2528-451A-9FB6-26C8C3CA7E2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8232" name="Group 195"/>
          <p:cNvGrpSpPr/>
          <p:nvPr/>
        </p:nvGrpSpPr>
        <p:grpSpPr>
          <a:xfrm>
            <a:off x="0" y="357188"/>
            <a:ext cx="1157288" cy="1123950"/>
            <a:chOff x="-9" y="1395"/>
            <a:chExt cx="2985" cy="2898"/>
          </a:xfrm>
        </p:grpSpPr>
        <p:pic>
          <p:nvPicPr>
            <p:cNvPr id="824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8233" name="Group 198"/>
          <p:cNvGrpSpPr/>
          <p:nvPr/>
        </p:nvGrpSpPr>
        <p:grpSpPr>
          <a:xfrm>
            <a:off x="-6350" y="195263"/>
            <a:ext cx="1057275" cy="1143000"/>
            <a:chOff x="0" y="1039"/>
            <a:chExt cx="2681" cy="2897"/>
          </a:xfrm>
        </p:grpSpPr>
        <p:pic>
          <p:nvPicPr>
            <p:cNvPr id="824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824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8234" name="Group 201"/>
          <p:cNvGrpSpPr/>
          <p:nvPr/>
        </p:nvGrpSpPr>
        <p:grpSpPr>
          <a:xfrm>
            <a:off x="0" y="0"/>
            <a:ext cx="933450" cy="1239838"/>
            <a:chOff x="-7" y="240"/>
            <a:chExt cx="2407" cy="3199"/>
          </a:xfrm>
        </p:grpSpPr>
        <p:pic>
          <p:nvPicPr>
            <p:cNvPr id="824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824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792288" y="4800600"/>
            <a:ext cx="5486400" cy="566738"/>
          </a:xfr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A083400-137B-43D8-B69C-1882E18F79F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2025/1/8</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44B35FF-BFCB-4233-AA23-B5ECA8DA715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8" name="Rectangle 4"/>
          <p:cNvSpPr>
            <a:spLocks noGrp="1" noChangeArrowheads="1"/>
          </p:cNvSpPr>
          <p:nvPr>
            <p:ph type="dt" sz="half" idx="2"/>
          </p:nvPr>
        </p:nvSpPr>
        <p:spPr bwMode="gray">
          <a:xfrm>
            <a:off x="457200" y="6467475"/>
            <a:ext cx="2133600" cy="301625"/>
          </a:xfrm>
          <a:prstGeom prst="rect">
            <a:avLst/>
          </a:prstGeom>
          <a:noFill/>
          <a:ln>
            <a:noFill/>
          </a:ln>
          <a:effectLst/>
        </p:spPr>
        <p:txBody>
          <a:bodyPr vert="horz" wrap="square" lIns="91440" tIns="45720" rIns="91440" bIns="45720" numCol="1" anchor="t" anchorCtr="0" compatLnSpc="1"/>
          <a:lstStyle>
            <a:lvl1pPr eaLnBrk="1" fontAlgn="auto" hangingPunct="1">
              <a:spcBef>
                <a:spcPts val="0"/>
              </a:spcBef>
              <a:spcAft>
                <a:spcPts val="0"/>
              </a:spcAft>
              <a:defRPr sz="1200" b="0">
                <a:latin typeface="+mn-lt"/>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2025/1/8</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9" name="Rectangle 5"/>
          <p:cNvSpPr>
            <a:spLocks noGrp="1" noChangeArrowheads="1"/>
          </p:cNvSpPr>
          <p:nvPr>
            <p:ph type="ftr" sz="quarter" idx="3"/>
          </p:nvPr>
        </p:nvSpPr>
        <p:spPr bwMode="gray">
          <a:xfrm>
            <a:off x="3124200" y="6467475"/>
            <a:ext cx="2895600" cy="301625"/>
          </a:xfrm>
          <a:prstGeom prst="rect">
            <a:avLst/>
          </a:prstGeom>
          <a:noFill/>
          <a:ln>
            <a:noFill/>
          </a:ln>
          <a:effectLst/>
        </p:spPr>
        <p:txBody>
          <a:bodyPr vert="horz" wrap="square" lIns="91440" tIns="45720" rIns="91440" bIns="45720" numCol="1" anchor="t" anchorCtr="0" compatLnSpc="1"/>
          <a:lstStyle>
            <a:lvl1pPr algn="ctr" eaLnBrk="1" fontAlgn="auto" hangingPunct="1">
              <a:spcBef>
                <a:spcPts val="0"/>
              </a:spcBef>
              <a:spcAft>
                <a:spcPts val="0"/>
              </a:spcAft>
              <a:defRPr sz="1200" b="0">
                <a:latin typeface="+mn-lt"/>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0" name="Rectangle 6"/>
          <p:cNvSpPr>
            <a:spLocks noGrp="1" noChangeArrowheads="1"/>
          </p:cNvSpPr>
          <p:nvPr>
            <p:ph type="sldNum" sz="quarter" idx="4"/>
          </p:nvPr>
        </p:nvSpPr>
        <p:spPr bwMode="gray">
          <a:xfrm>
            <a:off x="6553200" y="6467475"/>
            <a:ext cx="2133600" cy="301625"/>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1"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2"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3"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4"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5"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6"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7"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8"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9"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0"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1"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2"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3"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4"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5"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6"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7"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8"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9"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1"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2"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3"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4"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5"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6"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7"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8"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9"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0"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1"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2"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3"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4"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5"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18"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7" name="Rectangle 3"/>
          <p:cNvSpPr>
            <a:spLocks noGrp="1"/>
          </p:cNvSpPr>
          <p:nvPr>
            <p:ph type="body" idx="1"/>
          </p:nvPr>
        </p:nvSpPr>
        <p:spPr>
          <a:xfrm>
            <a:off x="457200" y="1600200"/>
            <a:ext cx="8229600" cy="47244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grpSp>
        <p:nvGrpSpPr>
          <p:cNvPr id="1068" name="Group 195"/>
          <p:cNvGrpSpPr/>
          <p:nvPr/>
        </p:nvGrpSpPr>
        <p:grpSpPr>
          <a:xfrm>
            <a:off x="0" y="357188"/>
            <a:ext cx="1157288" cy="1123950"/>
            <a:chOff x="-9" y="1395"/>
            <a:chExt cx="2985" cy="2898"/>
          </a:xfrm>
        </p:grpSpPr>
        <p:pic>
          <p:nvPicPr>
            <p:cNvPr id="1076" name="Picture 196" descr="pan01"/>
            <p:cNvPicPr>
              <a:picLocks noChangeAspect="1"/>
            </p:cNvPicPr>
            <p:nvPr/>
          </p:nvPicPr>
          <p:blipFill>
            <a:blip r:embed="rId16"/>
            <a:srcRect l="46681" r="2339"/>
            <a:stretch>
              <a:fillRect/>
            </a:stretch>
          </p:blipFill>
          <p:spPr>
            <a:xfrm>
              <a:off x="0" y="1395"/>
              <a:ext cx="2976" cy="2898"/>
            </a:xfrm>
            <a:prstGeom prst="rect">
              <a:avLst/>
            </a:prstGeom>
            <a:noFill/>
            <a:ln w="9525">
              <a:noFill/>
            </a:ln>
          </p:spPr>
        </p:pic>
        <p:sp>
          <p:nvSpPr>
            <p:cNvPr id="1221"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17"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69" name="Group 198"/>
          <p:cNvGrpSpPr/>
          <p:nvPr/>
        </p:nvGrpSpPr>
        <p:grpSpPr>
          <a:xfrm>
            <a:off x="-6350" y="195263"/>
            <a:ext cx="1057275" cy="1143000"/>
            <a:chOff x="0" y="1039"/>
            <a:chExt cx="2681" cy="2897"/>
          </a:xfrm>
        </p:grpSpPr>
        <p:pic>
          <p:nvPicPr>
            <p:cNvPr id="1074" name="Picture 199" descr="pan01"/>
            <p:cNvPicPr>
              <a:picLocks noChangeAspect="1"/>
            </p:cNvPicPr>
            <p:nvPr userDrawn="1"/>
          </p:nvPicPr>
          <p:blipFill>
            <a:blip r:embed="rId18"/>
            <a:srcRect l="51730" r="2339"/>
            <a:stretch>
              <a:fillRect/>
            </a:stretch>
          </p:blipFill>
          <p:spPr>
            <a:xfrm>
              <a:off x="0" y="1039"/>
              <a:ext cx="2681" cy="2897"/>
            </a:xfrm>
            <a:prstGeom prst="rect">
              <a:avLst/>
            </a:prstGeom>
            <a:noFill/>
            <a:ln w="9525">
              <a:noFill/>
            </a:ln>
          </p:spPr>
        </p:pic>
        <p:sp>
          <p:nvSpPr>
            <p:cNvPr id="107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19"/>
              <a:stretch>
                <a:fillRect/>
              </a:stretch>
            </a:blipFill>
            <a:ln w="9525">
              <a:noFill/>
            </a:ln>
          </p:spPr>
          <p:txBody>
            <a:bodyPr/>
            <a:lstStyle/>
            <a:p>
              <a:endParaRPr lang="zh-CN" altLang="en-US"/>
            </a:p>
          </p:txBody>
        </p:sp>
      </p:grpSp>
      <p:grpSp>
        <p:nvGrpSpPr>
          <p:cNvPr id="1070" name="Group 201"/>
          <p:cNvGrpSpPr/>
          <p:nvPr/>
        </p:nvGrpSpPr>
        <p:grpSpPr>
          <a:xfrm>
            <a:off x="0" y="0"/>
            <a:ext cx="933450" cy="1239838"/>
            <a:chOff x="-7" y="240"/>
            <a:chExt cx="2407" cy="3199"/>
          </a:xfrm>
        </p:grpSpPr>
        <p:pic>
          <p:nvPicPr>
            <p:cNvPr id="1072" name="Picture 202" descr="pan01"/>
            <p:cNvPicPr>
              <a:picLocks noChangeAspect="1"/>
            </p:cNvPicPr>
            <p:nvPr userDrawn="1"/>
          </p:nvPicPr>
          <p:blipFill>
            <a:blip r:embed="rId20"/>
            <a:srcRect l="60431" r="2339"/>
            <a:stretch>
              <a:fillRect/>
            </a:stretch>
          </p:blipFill>
          <p:spPr>
            <a:xfrm>
              <a:off x="0" y="240"/>
              <a:ext cx="2400" cy="3199"/>
            </a:xfrm>
            <a:prstGeom prst="rect">
              <a:avLst/>
            </a:prstGeom>
            <a:noFill/>
            <a:ln w="9525">
              <a:noFill/>
            </a:ln>
          </p:spPr>
        </p:pic>
        <p:sp>
          <p:nvSpPr>
            <p:cNvPr id="107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21"/>
              <a:stretch>
                <a:fillRect/>
              </a:stretch>
            </a:blipFill>
            <a:ln w="9525">
              <a:noFill/>
            </a:ln>
          </p:spPr>
          <p:txBody>
            <a:bodyPr/>
            <a:lstStyle/>
            <a:p>
              <a:endParaRPr lang="zh-CN" altLang="en-US"/>
            </a:p>
          </p:txBody>
        </p:sp>
      </p:grpSp>
      <p:sp>
        <p:nvSpPr>
          <p:cNvPr id="1071" name="Rectangle 2"/>
          <p:cNvSpPr>
            <a:spLocks noGrp="1"/>
          </p:cNvSpPr>
          <p:nvPr>
            <p:ph type="title"/>
          </p:nvPr>
        </p:nvSpPr>
        <p:spPr>
          <a:xfrm>
            <a:off x="1219200" y="228600"/>
            <a:ext cx="7391400" cy="838200"/>
          </a:xfrm>
          <a:prstGeom prst="rect">
            <a:avLst/>
          </a:prstGeom>
          <a:noFill/>
          <a:ln w="9525">
            <a:noFill/>
          </a:ln>
        </p:spPr>
        <p:txBody>
          <a:bodyPr anchor="ctr" anchorCtr="0"/>
          <a:lstStyle/>
          <a:p>
            <a:pPr lvl="0"/>
            <a:r>
              <a:rPr lang="zh-CN" altLang="en-US" dirty="0"/>
              <a:t>单击此处编辑母版标题样式</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0" fontAlgn="base" hangingPunct="0">
        <a:spcBef>
          <a:spcPct val="0"/>
        </a:spcBef>
        <a:spcAft>
          <a:spcPct val="0"/>
        </a:spcAft>
        <a:defRPr sz="3600" b="1">
          <a:solidFill>
            <a:srgbClr val="FFFFFF"/>
          </a:solidFill>
          <a:latin typeface="+mj-lt"/>
          <a:ea typeface="+mj-ea"/>
          <a:cs typeface="+mj-cs"/>
        </a:defRPr>
      </a:lvl1pPr>
      <a:lvl2pPr algn="l" rtl="0" eaLnBrk="0" fontAlgn="base" hangingPunct="0">
        <a:spcBef>
          <a:spcPct val="0"/>
        </a:spcBef>
        <a:spcAft>
          <a:spcPct val="0"/>
        </a:spcAft>
        <a:defRPr sz="3600" b="1">
          <a:solidFill>
            <a:srgbClr val="FFFFFF"/>
          </a:solidFill>
          <a:latin typeface="Arial" panose="020B0604020202020204" pitchFamily="34" charset="0"/>
        </a:defRPr>
      </a:lvl2pPr>
      <a:lvl3pPr algn="l" rtl="0" eaLnBrk="0" fontAlgn="base" hangingPunct="0">
        <a:spcBef>
          <a:spcPct val="0"/>
        </a:spcBef>
        <a:spcAft>
          <a:spcPct val="0"/>
        </a:spcAft>
        <a:defRPr sz="3600" b="1">
          <a:solidFill>
            <a:srgbClr val="FFFFFF"/>
          </a:solidFill>
          <a:latin typeface="Arial" panose="020B0604020202020204" pitchFamily="34" charset="0"/>
        </a:defRPr>
      </a:lvl3pPr>
      <a:lvl4pPr algn="l" rtl="0" eaLnBrk="0" fontAlgn="base" hangingPunct="0">
        <a:spcBef>
          <a:spcPct val="0"/>
        </a:spcBef>
        <a:spcAft>
          <a:spcPct val="0"/>
        </a:spcAft>
        <a:defRPr sz="3600" b="1">
          <a:solidFill>
            <a:srgbClr val="FFFFFF"/>
          </a:solidFill>
          <a:latin typeface="Arial" panose="020B0604020202020204" pitchFamily="34" charset="0"/>
        </a:defRPr>
      </a:lvl4pPr>
      <a:lvl5pPr algn="l" rtl="0" eaLnBrk="0" fontAlgn="base" hangingPunct="0">
        <a:spcBef>
          <a:spcPct val="0"/>
        </a:spcBef>
        <a:spcAft>
          <a:spcPct val="0"/>
        </a:spcAft>
        <a:defRPr sz="3600" b="1">
          <a:solidFill>
            <a:srgbClr val="FFFFFF"/>
          </a:solidFill>
          <a:latin typeface="Arial" panose="020B0604020202020204" pitchFamily="34" charset="0"/>
        </a:defRPr>
      </a:lvl5pPr>
      <a:lvl6pPr marL="457200" algn="l" rtl="0" eaLnBrk="1" fontAlgn="base" hangingPunct="1">
        <a:spcBef>
          <a:spcPct val="0"/>
        </a:spcBef>
        <a:spcAft>
          <a:spcPct val="0"/>
        </a:spcAft>
        <a:defRPr sz="3600" b="1">
          <a:solidFill>
            <a:srgbClr val="FFFFFF"/>
          </a:solidFill>
          <a:latin typeface="Arial" panose="020B0604020202020204" pitchFamily="34" charset="0"/>
        </a:defRPr>
      </a:lvl6pPr>
      <a:lvl7pPr marL="914400" algn="l" rtl="0" eaLnBrk="1" fontAlgn="base" hangingPunct="1">
        <a:spcBef>
          <a:spcPct val="0"/>
        </a:spcBef>
        <a:spcAft>
          <a:spcPct val="0"/>
        </a:spcAft>
        <a:defRPr sz="3600" b="1">
          <a:solidFill>
            <a:srgbClr val="FFFFFF"/>
          </a:solidFill>
          <a:latin typeface="Arial" panose="020B0604020202020204" pitchFamily="34" charset="0"/>
        </a:defRPr>
      </a:lvl7pPr>
      <a:lvl8pPr marL="1371600" algn="l" rtl="0" eaLnBrk="1" fontAlgn="base" hangingPunct="1">
        <a:spcBef>
          <a:spcPct val="0"/>
        </a:spcBef>
        <a:spcAft>
          <a:spcPct val="0"/>
        </a:spcAft>
        <a:defRPr sz="3600" b="1">
          <a:solidFill>
            <a:srgbClr val="FFFFFF"/>
          </a:solidFill>
          <a:latin typeface="Arial" panose="020B0604020202020204" pitchFamily="34" charset="0"/>
        </a:defRPr>
      </a:lvl8pPr>
      <a:lvl9pPr marL="1828800" algn="l" rtl="0" eaLnBrk="1" fontAlgn="base" hangingPunct="1">
        <a:spcBef>
          <a:spcPct val="0"/>
        </a:spcBef>
        <a:spcAft>
          <a:spcPct val="0"/>
        </a:spcAft>
        <a:defRPr sz="3600" b="1">
          <a:solidFill>
            <a:srgbClr val="FFFFFF"/>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p.ucas.ac.cn/"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hyperlink" Target="http://sep.ucas.ac.c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p.ucas.ac.cn/"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副标题 2"/>
          <p:cNvSpPr>
            <a:spLocks noGrp="1"/>
          </p:cNvSpPr>
          <p:nvPr>
            <p:ph type="subTitle" idx="1"/>
          </p:nvPr>
        </p:nvSpPr>
        <p:spPr>
          <a:xfrm>
            <a:off x="4572000" y="4343400"/>
            <a:ext cx="4392613" cy="1101725"/>
          </a:xfrm>
          <a:ln/>
        </p:spPr>
        <p:txBody>
          <a:bodyPr vert="horz" wrap="square" lIns="91440" tIns="45720" rIns="91440" bIns="45720" anchor="t" anchorCtr="0"/>
          <a:lstStyle/>
          <a:p>
            <a:pPr eaLnBrk="1" hangingPunct="1">
              <a:lnSpc>
                <a:spcPct val="80000"/>
              </a:lnSpc>
              <a:buClrTx/>
              <a:buSzTx/>
            </a:pPr>
            <a:r>
              <a:rPr lang="zh-CN" altLang="en-US" sz="4000" b="1" dirty="0">
                <a:solidFill>
                  <a:srgbClr val="FF0000"/>
                </a:solidFill>
                <a:latin typeface="+mn-lt"/>
                <a:ea typeface="宋体" panose="02010600030101010101" pitchFamily="2" charset="-122"/>
                <a:cs typeface="+mn-cs"/>
              </a:rPr>
              <a:t>毕业生角色</a:t>
            </a:r>
            <a:endParaRPr lang="en-US" altLang="zh-CN" sz="4000" b="1" dirty="0">
              <a:solidFill>
                <a:srgbClr val="FF0000"/>
              </a:solidFill>
              <a:latin typeface="+mn-lt"/>
              <a:ea typeface="宋体" panose="02010600030101010101" pitchFamily="2" charset="-122"/>
              <a:cs typeface="+mn-cs"/>
            </a:endParaRPr>
          </a:p>
          <a:p>
            <a:pPr eaLnBrk="1" hangingPunct="1">
              <a:lnSpc>
                <a:spcPct val="80000"/>
              </a:lnSpc>
              <a:buClrTx/>
              <a:buSzTx/>
            </a:pPr>
            <a:endParaRPr lang="en-US" altLang="zh-CN" sz="2200" dirty="0">
              <a:latin typeface="+mn-lt"/>
              <a:ea typeface="宋体" panose="02010600030101010101" pitchFamily="2" charset="-122"/>
              <a:cs typeface="+mn-cs"/>
            </a:endParaRPr>
          </a:p>
          <a:p>
            <a:pPr eaLnBrk="1" hangingPunct="1">
              <a:lnSpc>
                <a:spcPct val="80000"/>
              </a:lnSpc>
              <a:buClrTx/>
              <a:buSzTx/>
            </a:pPr>
            <a:r>
              <a:rPr lang="zh-CN" altLang="en-US" sz="2200" dirty="0">
                <a:latin typeface="+mn-lt"/>
                <a:ea typeface="宋体" panose="02010600030101010101" pitchFamily="2" charset="-122"/>
                <a:cs typeface="+mn-cs"/>
              </a:rPr>
              <a:t>就业指导中心</a:t>
            </a:r>
            <a:endParaRPr lang="en-US" altLang="zh-CN" sz="2200" dirty="0">
              <a:latin typeface="+mn-lt"/>
              <a:ea typeface="宋体" panose="02010600030101010101" pitchFamily="2" charset="-122"/>
              <a:cs typeface="+mn-cs"/>
            </a:endParaRPr>
          </a:p>
          <a:p>
            <a:pPr eaLnBrk="1" hangingPunct="1">
              <a:lnSpc>
                <a:spcPct val="80000"/>
              </a:lnSpc>
              <a:buClrTx/>
              <a:buSzTx/>
            </a:pPr>
            <a:r>
              <a:rPr lang="zh-CN" altLang="en-US" sz="2200" dirty="0">
                <a:latin typeface="+mn-lt"/>
                <a:ea typeface="宋体" panose="02010600030101010101" pitchFamily="2" charset="-122"/>
                <a:cs typeface="+mn-cs"/>
              </a:rPr>
              <a:t>网络信息中心</a:t>
            </a:r>
            <a:endParaRPr lang="en-US" altLang="zh-CN" sz="2200" dirty="0">
              <a:latin typeface="+mn-lt"/>
              <a:ea typeface="宋体" panose="02010600030101010101" pitchFamily="2" charset="-122"/>
              <a:cs typeface="+mn-cs"/>
            </a:endParaRPr>
          </a:p>
          <a:p>
            <a:pPr eaLnBrk="1" hangingPunct="1">
              <a:lnSpc>
                <a:spcPct val="80000"/>
              </a:lnSpc>
              <a:buClrTx/>
              <a:buSzTx/>
            </a:pPr>
            <a:r>
              <a:rPr lang="en-US" altLang="zh-CN" sz="2200" dirty="0">
                <a:latin typeface="+mn-lt"/>
                <a:ea typeface="宋体" panose="02010600030101010101" pitchFamily="2" charset="-122"/>
                <a:cs typeface="+mn-cs"/>
              </a:rPr>
              <a:t>2025-01-05</a:t>
            </a:r>
          </a:p>
          <a:p>
            <a:pPr eaLnBrk="1" hangingPunct="1">
              <a:lnSpc>
                <a:spcPct val="80000"/>
              </a:lnSpc>
              <a:buClrTx/>
              <a:buSzTx/>
            </a:pPr>
            <a:endParaRPr lang="zh-CN" altLang="en-US" sz="2200" dirty="0">
              <a:latin typeface="+mn-lt"/>
              <a:ea typeface="宋体" panose="02010600030101010101" pitchFamily="2" charset="-122"/>
              <a:cs typeface="+mn-cs"/>
            </a:endParaRPr>
          </a:p>
        </p:txBody>
      </p:sp>
      <p:sp>
        <p:nvSpPr>
          <p:cNvPr id="15363" name="标题 1"/>
          <p:cNvSpPr>
            <a:spLocks noGrp="1"/>
          </p:cNvSpPr>
          <p:nvPr>
            <p:ph type="ctrTitle"/>
          </p:nvPr>
        </p:nvSpPr>
        <p:spPr>
          <a:xfrm>
            <a:off x="3851275" y="2525713"/>
            <a:ext cx="5356225" cy="2057400"/>
          </a:xfrm>
          <a:ln/>
        </p:spPr>
        <p:txBody>
          <a:bodyPr vert="horz" wrap="square" lIns="91440" tIns="45720" rIns="91440" bIns="45720" anchor="ctr" anchorCtr="0"/>
          <a:lstStyle/>
          <a:p>
            <a:pPr eaLnBrk="1" hangingPunct="1">
              <a:buClrTx/>
              <a:buSzTx/>
              <a:buFontTx/>
            </a:pPr>
            <a:r>
              <a:rPr lang="zh-CN" altLang="en-US" dirty="0">
                <a:latin typeface="微软雅黑" panose="020B0503020204020204" pitchFamily="34" charset="-122"/>
                <a:ea typeface="微软雅黑" panose="020B0503020204020204" pitchFamily="34" charset="-122"/>
                <a:cs typeface="+mj-cs"/>
              </a:rPr>
              <a:t>毕业生就业系统</a:t>
            </a:r>
            <a:br>
              <a:rPr lang="en-US" altLang="zh-CN" dirty="0">
                <a:latin typeface="微软雅黑" panose="020B0503020204020204" pitchFamily="34" charset="-122"/>
                <a:ea typeface="微软雅黑" panose="020B0503020204020204" pitchFamily="34" charset="-122"/>
                <a:cs typeface="+mj-cs"/>
              </a:rPr>
            </a:br>
            <a:r>
              <a:rPr lang="zh-CN" altLang="en-US" dirty="0">
                <a:latin typeface="微软雅黑" panose="020B0503020204020204" pitchFamily="34" charset="-122"/>
                <a:ea typeface="微软雅黑" panose="020B0503020204020204" pitchFamily="34" charset="-122"/>
                <a:cs typeface="+mj-cs"/>
              </a:rPr>
              <a:t>数据填报说明</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ln/>
        </p:spPr>
        <p:txBody>
          <a:bodyPr vert="horz" wrap="square" lIns="91440" tIns="45720" rIns="91440" bIns="45720" anchor="ctr" anchorCtr="0"/>
          <a:lstStyle/>
          <a:p>
            <a:r>
              <a:rPr lang="zh-CN" altLang="en-US" sz="2800" b="1" dirty="0">
                <a:solidFill>
                  <a:schemeClr val="bg1"/>
                </a:solidFill>
                <a:latin typeface="微软雅黑" panose="020B0503020204020204" pitchFamily="34" charset="-122"/>
                <a:ea typeface="微软雅黑" panose="020B0503020204020204" pitchFamily="34" charset="-122"/>
                <a:cs typeface="+mj-cs"/>
              </a:rPr>
              <a:t>二、</a:t>
            </a:r>
            <a:r>
              <a:rPr lang="zh-CN" altLang="zh-CN" sz="2800" b="1" dirty="0">
                <a:solidFill>
                  <a:schemeClr val="bg1"/>
                </a:solidFill>
                <a:latin typeface="微软雅黑" panose="020B0503020204020204" pitchFamily="34" charset="-122"/>
                <a:ea typeface="微软雅黑" panose="020B0503020204020204" pitchFamily="34" charset="-122"/>
                <a:cs typeface="+mj-cs"/>
              </a:rPr>
              <a:t>签约</a:t>
            </a:r>
            <a:r>
              <a:rPr lang="zh-CN" altLang="en-US" sz="2800" b="1" dirty="0">
                <a:solidFill>
                  <a:schemeClr val="bg1"/>
                </a:solidFill>
                <a:latin typeface="微软雅黑" panose="020B0503020204020204" pitchFamily="34" charset="-122"/>
                <a:ea typeface="微软雅黑" panose="020B0503020204020204" pitchFamily="34" charset="-122"/>
                <a:cs typeface="+mj-cs"/>
              </a:rPr>
              <a:t>、派遣</a:t>
            </a:r>
            <a:r>
              <a:rPr lang="zh-CN" altLang="zh-CN" sz="2800" b="1" dirty="0">
                <a:solidFill>
                  <a:schemeClr val="bg1"/>
                </a:solidFill>
                <a:latin typeface="微软雅黑" panose="020B0503020204020204" pitchFamily="34" charset="-122"/>
                <a:ea typeface="微软雅黑" panose="020B0503020204020204" pitchFamily="34" charset="-122"/>
                <a:cs typeface="+mj-cs"/>
              </a:rPr>
              <a:t>数据填报</a:t>
            </a:r>
            <a:r>
              <a:rPr lang="zh-CN" altLang="en-US" sz="2800" b="1" dirty="0">
                <a:solidFill>
                  <a:schemeClr val="bg1"/>
                </a:solidFill>
                <a:latin typeface="微软雅黑" panose="020B0503020204020204" pitchFamily="34" charset="-122"/>
                <a:ea typeface="微软雅黑" panose="020B0503020204020204" pitchFamily="34" charset="-122"/>
                <a:cs typeface="+mj-cs"/>
              </a:rPr>
              <a:t>说明</a:t>
            </a:r>
            <a:endParaRPr lang="zh-CN" altLang="en-US" sz="2800" dirty="0">
              <a:solidFill>
                <a:schemeClr val="bg1"/>
              </a:solidFill>
              <a:latin typeface="微软雅黑" panose="020B0503020204020204" pitchFamily="34" charset="-122"/>
              <a:ea typeface="微软雅黑" panose="020B0503020204020204" pitchFamily="34" charset="-122"/>
              <a:cs typeface="+mj-cs"/>
            </a:endParaRPr>
          </a:p>
        </p:txBody>
      </p:sp>
      <p:sp>
        <p:nvSpPr>
          <p:cNvPr id="24579" name="矩形 3"/>
          <p:cNvSpPr/>
          <p:nvPr/>
        </p:nvSpPr>
        <p:spPr>
          <a:xfrm>
            <a:off x="683568" y="1066800"/>
            <a:ext cx="8064896" cy="521950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50000"/>
              </a:lnSpc>
              <a:spcBef>
                <a:spcPct val="0"/>
              </a:spcBef>
              <a:buNone/>
            </a:pPr>
            <a:r>
              <a:rPr lang="zh-CN" altLang="zh-CN" sz="2400" b="1" dirty="0">
                <a:solidFill>
                  <a:srgbClr val="C00000"/>
                </a:solidFill>
                <a:latin typeface="汉仪大黑简" pitchFamily="49" charset="-122"/>
                <a:ea typeface="微软简粗黑" pitchFamily="2" charset="-122"/>
              </a:rPr>
              <a:t>签约数据填报：</a:t>
            </a:r>
          </a:p>
          <a:p>
            <a:pPr marL="0" lvl="0" indent="0">
              <a:lnSpc>
                <a:spcPct val="150000"/>
              </a:lnSpc>
              <a:spcBef>
                <a:spcPct val="0"/>
              </a:spcBef>
              <a:buNone/>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为了落实教育部关于毕业生签约数据日报、周报、月报的要求，已经落实就业单位（收到用人单位</a:t>
            </a:r>
            <a:r>
              <a:rPr lang="en-US" altLang="zh-CN" sz="1600" dirty="0">
                <a:latin typeface="宋体" panose="02010600030101010101" pitchFamily="2" charset="-122"/>
                <a:ea typeface="宋体" panose="02010600030101010101" pitchFamily="2" charset="-122"/>
              </a:rPr>
              <a:t>offer</a:t>
            </a:r>
            <a:r>
              <a:rPr lang="zh-CN" altLang="zh-CN" sz="1600" dirty="0">
                <a:latin typeface="宋体" panose="02010600030101010101" pitchFamily="2" charset="-122"/>
                <a:ea typeface="宋体" panose="02010600030101010101" pitchFamily="2" charset="-122"/>
              </a:rPr>
              <a:t>）的学生都需要登录填报签约数据。</a:t>
            </a:r>
          </a:p>
          <a:p>
            <a:pPr marL="0" lvl="0" indent="0">
              <a:lnSpc>
                <a:spcPct val="150000"/>
              </a:lnSpc>
              <a:spcBef>
                <a:spcPct val="0"/>
              </a:spcBef>
              <a:buNone/>
            </a:pPr>
            <a:r>
              <a:rPr lang="en-US" altLang="zh-CN" sz="1600" dirty="0">
                <a:latin typeface="宋体" panose="02010600030101010101" pitchFamily="2" charset="-122"/>
                <a:ea typeface="宋体" panose="02010600030101010101" pitchFamily="2" charset="-122"/>
              </a:rPr>
              <a:t>     1</a:t>
            </a:r>
            <a:r>
              <a:rPr lang="zh-CN" altLang="zh-CN" sz="1600" dirty="0">
                <a:latin typeface="宋体" panose="02010600030101010101" pitchFamily="2" charset="-122"/>
                <a:ea typeface="宋体" panose="02010600030101010101" pitchFamily="2" charset="-122"/>
              </a:rPr>
              <a:t>、学生范围：所有预计下一年度毕业的在校生。</a:t>
            </a:r>
          </a:p>
          <a:p>
            <a:pPr marL="0" lvl="0" indent="0">
              <a:lnSpc>
                <a:spcPct val="150000"/>
              </a:lnSpc>
              <a:spcBef>
                <a:spcPct val="0"/>
              </a:spcBef>
              <a:buNone/>
            </a:pPr>
            <a:r>
              <a:rPr lang="en-US" altLang="zh-CN" sz="1600" dirty="0">
                <a:latin typeface="宋体" panose="02010600030101010101" pitchFamily="2" charset="-122"/>
                <a:ea typeface="宋体" panose="02010600030101010101" pitchFamily="2" charset="-122"/>
              </a:rPr>
              <a:t>     2</a:t>
            </a:r>
            <a:r>
              <a:rPr lang="zh-CN" altLang="zh-CN" sz="1600" dirty="0">
                <a:latin typeface="宋体" panose="02010600030101010101" pitchFamily="2" charset="-122"/>
                <a:ea typeface="宋体" panose="02010600030101010101" pitchFamily="2" charset="-122"/>
              </a:rPr>
              <a:t>、填报时间：收到用人单位</a:t>
            </a:r>
            <a:r>
              <a:rPr lang="en-US" altLang="zh-CN" sz="1600" dirty="0">
                <a:latin typeface="宋体" panose="02010600030101010101" pitchFamily="2" charset="-122"/>
                <a:ea typeface="宋体" panose="02010600030101010101" pitchFamily="2" charset="-122"/>
              </a:rPr>
              <a:t>offer</a:t>
            </a:r>
            <a:r>
              <a:rPr lang="zh-CN" altLang="zh-CN" sz="1600" dirty="0">
                <a:latin typeface="宋体" panose="02010600030101010101" pitchFamily="2" charset="-122"/>
                <a:ea typeface="宋体" panose="02010600030101010101" pitchFamily="2" charset="-122"/>
              </a:rPr>
              <a:t>、领取三方协议时填报。</a:t>
            </a:r>
          </a:p>
          <a:p>
            <a:pPr marL="0" lvl="0" indent="0">
              <a:lnSpc>
                <a:spcPct val="150000"/>
              </a:lnSpc>
              <a:spcBef>
                <a:spcPct val="0"/>
              </a:spcBef>
              <a:buNone/>
            </a:pPr>
            <a:r>
              <a:rPr lang="en-US" altLang="zh-CN" sz="1600" dirty="0">
                <a:latin typeface="宋体" panose="02010600030101010101" pitchFamily="2" charset="-122"/>
                <a:ea typeface="宋体" panose="02010600030101010101" pitchFamily="2" charset="-122"/>
              </a:rPr>
              <a:t>     3</a:t>
            </a:r>
            <a:r>
              <a:rPr lang="zh-CN" altLang="zh-CN" sz="1600" dirty="0">
                <a:latin typeface="宋体" panose="02010600030101010101" pitchFamily="2" charset="-122"/>
                <a:ea typeface="宋体" panose="02010600030101010101" pitchFamily="2" charset="-122"/>
              </a:rPr>
              <a:t>、定向生按照定向招生协议派遣回定向单位，少数民族骨干计划毕业生派遣回协议省教育厅。</a:t>
            </a:r>
          </a:p>
          <a:p>
            <a:pPr marL="0" lvl="0" indent="0">
              <a:lnSpc>
                <a:spcPct val="150000"/>
              </a:lnSpc>
              <a:spcBef>
                <a:spcPct val="0"/>
              </a:spcBef>
              <a:buNone/>
            </a:pPr>
            <a:r>
              <a:rPr lang="zh-CN" altLang="zh-CN" sz="2400" b="1" dirty="0">
                <a:solidFill>
                  <a:srgbClr val="C00000"/>
                </a:solidFill>
                <a:ea typeface="微软简粗黑" pitchFamily="2" charset="-122"/>
              </a:rPr>
              <a:t>说明：</a:t>
            </a:r>
          </a:p>
          <a:p>
            <a:pPr marL="0" indent="0">
              <a:lnSpc>
                <a:spcPct val="150000"/>
              </a:lnSpc>
              <a:spcBef>
                <a:spcPct val="0"/>
              </a:spcBef>
              <a:buNone/>
            </a:pPr>
            <a:r>
              <a:rPr lang="en-US" altLang="zh-CN" sz="1600" dirty="0">
                <a:latin typeface="宋体" panose="02010600030101010101" pitchFamily="2" charset="-122"/>
                <a:ea typeface="宋体" panose="02010600030101010101" pitchFamily="2" charset="-122"/>
              </a:rPr>
              <a:t>    1</a:t>
            </a:r>
            <a:r>
              <a:rPr lang="zh-CN" altLang="en-US" sz="1600" dirty="0">
                <a:latin typeface="宋体" panose="02010600030101010101" pitchFamily="2" charset="-122"/>
                <a:ea typeface="宋体" panose="02010600030101010101" pitchFamily="2" charset="-122"/>
              </a:rPr>
              <a:t>、就业数据填报页面下方有</a:t>
            </a:r>
            <a:r>
              <a:rPr lang="zh-CN" altLang="zh-CN" sz="1600" dirty="0">
                <a:latin typeface="宋体" panose="02010600030101010101" pitchFamily="2" charset="-122"/>
                <a:ea typeface="宋体" panose="02010600030101010101" pitchFamily="2" charset="-122"/>
              </a:rPr>
              <a:t>“提交签约数据”</a:t>
            </a:r>
            <a:r>
              <a:rPr lang="zh-CN" altLang="en-US" sz="1600" dirty="0">
                <a:latin typeface="宋体" panose="02010600030101010101" pitchFamily="2" charset="-122"/>
                <a:ea typeface="宋体" panose="02010600030101010101" pitchFamily="2" charset="-122"/>
              </a:rPr>
              <a:t>和</a:t>
            </a:r>
            <a:r>
              <a:rPr lang="zh-CN" altLang="zh-CN" sz="1600" dirty="0">
                <a:latin typeface="宋体" panose="02010600030101010101" pitchFamily="2" charset="-122"/>
                <a:ea typeface="宋体" panose="02010600030101010101" pitchFamily="2" charset="-122"/>
              </a:rPr>
              <a:t>“提交派遣数据”</a:t>
            </a:r>
            <a:r>
              <a:rPr lang="zh-CN" altLang="en-US" sz="1600" dirty="0">
                <a:latin typeface="宋体" panose="02010600030101010101" pitchFamily="2" charset="-122"/>
                <a:ea typeface="宋体" panose="02010600030101010101" pitchFamily="2" charset="-122"/>
              </a:rPr>
              <a:t>两个按钮</a:t>
            </a:r>
            <a:r>
              <a:rPr lang="zh-CN" altLang="zh-CN" sz="1600" dirty="0">
                <a:latin typeface="宋体" panose="02010600030101010101" pitchFamily="2" charset="-122"/>
                <a:ea typeface="宋体" panose="02010600030101010101" pitchFamily="2" charset="-122"/>
              </a:rPr>
              <a:t>。签约数据用于上报教育部实时统计毕业生签约率，派遣数据用于</a:t>
            </a:r>
            <a:r>
              <a:rPr lang="zh-CN" altLang="en-US" sz="1600" dirty="0">
                <a:latin typeface="宋体" panose="02010600030101010101" pitchFamily="2" charset="-122"/>
                <a:ea typeface="宋体" panose="02010600030101010101" pitchFamily="2" charset="-122"/>
              </a:rPr>
              <a:t>转迁户口和档案信息核对</a:t>
            </a:r>
            <a:r>
              <a:rPr lang="zh-CN" altLang="zh-CN" sz="1600" dirty="0">
                <a:latin typeface="宋体" panose="02010600030101010101" pitchFamily="2" charset="-122"/>
                <a:ea typeface="宋体" panose="02010600030101010101" pitchFamily="2" charset="-122"/>
              </a:rPr>
              <a:t>。学生只是在签约时选择“提交签约数据”、到</a:t>
            </a:r>
            <a:r>
              <a:rPr lang="zh-CN" altLang="en-US" sz="1600" dirty="0">
                <a:latin typeface="宋体" panose="02010600030101010101" pitchFamily="2" charset="-122"/>
                <a:ea typeface="宋体" panose="02010600030101010101" pitchFamily="2" charset="-122"/>
              </a:rPr>
              <a:t>需要</a:t>
            </a:r>
            <a:r>
              <a:rPr lang="zh-CN" altLang="zh-CN" sz="1600" dirty="0">
                <a:latin typeface="宋体" panose="02010600030101010101" pitchFamily="2" charset="-122"/>
                <a:ea typeface="宋体" panose="02010600030101010101" pitchFamily="2" charset="-122"/>
              </a:rPr>
              <a:t>派遣时</a:t>
            </a:r>
            <a:r>
              <a:rPr lang="zh-CN" altLang="en-US" sz="1600" dirty="0">
                <a:latin typeface="宋体" panose="02010600030101010101" pitchFamily="2" charset="-122"/>
                <a:ea typeface="宋体" panose="02010600030101010101" pitchFamily="2" charset="-122"/>
              </a:rPr>
              <a:t>（需要转迁户口档案时）</a:t>
            </a:r>
            <a:r>
              <a:rPr lang="zh-CN" altLang="zh-CN" sz="1600" dirty="0">
                <a:latin typeface="宋体" panose="02010600030101010101" pitchFamily="2" charset="-122"/>
                <a:ea typeface="宋体" panose="02010600030101010101" pitchFamily="2" charset="-122"/>
              </a:rPr>
              <a:t>再选择“提交派遣数据”。签约数据用于上报教育部实时统计毕业生签约率，派遣数据用于</a:t>
            </a:r>
            <a:r>
              <a:rPr lang="zh-CN" altLang="en-US" sz="1600" dirty="0">
                <a:latin typeface="宋体" panose="02010600030101010101" pitchFamily="2" charset="-122"/>
                <a:ea typeface="宋体" panose="02010600030101010101" pitchFamily="2" charset="-122"/>
              </a:rPr>
              <a:t>转迁户口和档案信息核对</a:t>
            </a:r>
            <a:r>
              <a:rPr lang="zh-CN" altLang="zh-CN" sz="1600" dirty="0">
                <a:latin typeface="宋体" panose="02010600030101010101" pitchFamily="2" charset="-122"/>
                <a:ea typeface="宋体" panose="02010600030101010101" pitchFamily="2" charset="-122"/>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签约、派遣数据填报说明</a:t>
            </a:r>
          </a:p>
        </p:txBody>
      </p:sp>
      <p:sp>
        <p:nvSpPr>
          <p:cNvPr id="4" name="矩形 3"/>
          <p:cNvSpPr/>
          <p:nvPr/>
        </p:nvSpPr>
        <p:spPr>
          <a:xfrm>
            <a:off x="395536" y="1268760"/>
            <a:ext cx="8081963" cy="4480842"/>
          </a:xfrm>
          <a:prstGeom prst="rect">
            <a:avLst/>
          </a:prstGeom>
        </p:spPr>
        <p:txBody>
          <a:bodyPr>
            <a:spAutoFit/>
          </a:bodyPr>
          <a:lstStyle/>
          <a:p>
            <a:pPr lvl="0">
              <a:lnSpc>
                <a:spcPct val="150000"/>
              </a:lnSpc>
              <a:defRPr/>
            </a:pPr>
            <a:r>
              <a:rPr lang="en-US" altLang="zh-CN" sz="1600" dirty="0">
                <a:latin typeface="宋体" panose="02010600030101010101" pitchFamily="2" charset="-122"/>
              </a:rPr>
              <a:t>      2</a:t>
            </a:r>
            <a:r>
              <a:rPr lang="zh-CN" altLang="en-US" sz="1600" dirty="0">
                <a:latin typeface="宋体" panose="02010600030101010101" pitchFamily="2" charset="-122"/>
              </a:rPr>
              <a:t>、</a:t>
            </a:r>
            <a:r>
              <a:rPr lang="zh-CN" altLang="zh-CN" sz="1600" dirty="0">
                <a:latin typeface="宋体" panose="02010600030101010101" pitchFamily="2" charset="-122"/>
              </a:rPr>
              <a:t>学生填报提交的签约数据就是将来的派遣数据，学生只需填报一次，提交签约数据后</a:t>
            </a:r>
            <a:r>
              <a:rPr lang="zh-CN" altLang="en-US" sz="1600" dirty="0">
                <a:latin typeface="宋体" panose="02010600030101010101" pitchFamily="2" charset="-122"/>
              </a:rPr>
              <a:t>至</a:t>
            </a:r>
            <a:r>
              <a:rPr lang="zh-CN" altLang="zh-CN" sz="1600" dirty="0">
                <a:latin typeface="宋体" panose="02010600030101010101" pitchFamily="2" charset="-122"/>
              </a:rPr>
              <a:t>派遣时如果签约单位或签约数据没有变化、修改</a:t>
            </a:r>
            <a:r>
              <a:rPr lang="zh-CN" altLang="en-US" sz="1600" dirty="0">
                <a:latin typeface="宋体" panose="02010600030101010101" pitchFamily="2" charset="-122"/>
              </a:rPr>
              <a:t>的</a:t>
            </a:r>
            <a:r>
              <a:rPr lang="zh-CN" altLang="zh-CN" sz="1600" dirty="0">
                <a:latin typeface="宋体" panose="02010600030101010101" pitchFamily="2" charset="-122"/>
              </a:rPr>
              <a:t>，可以在需要派遣</a:t>
            </a:r>
            <a:r>
              <a:rPr lang="zh-CN" altLang="en-US" sz="1600" dirty="0">
                <a:latin typeface="宋体" panose="02010600030101010101" pitchFamily="2" charset="-122"/>
              </a:rPr>
              <a:t>（需要转迁户口档案时）</a:t>
            </a:r>
            <a:r>
              <a:rPr lang="zh-CN" altLang="zh-CN" sz="1600" dirty="0">
                <a:latin typeface="宋体" panose="02010600030101010101" pitchFamily="2" charset="-122"/>
              </a:rPr>
              <a:t>时（春季毕业生</a:t>
            </a:r>
            <a:r>
              <a:rPr lang="en-US" altLang="zh-CN" sz="1600" dirty="0">
                <a:latin typeface="宋体" panose="02010600030101010101" pitchFamily="2" charset="-122"/>
              </a:rPr>
              <a:t>1</a:t>
            </a:r>
            <a:r>
              <a:rPr lang="zh-CN" altLang="zh-CN" sz="1600" dirty="0">
                <a:latin typeface="宋体" panose="02010600030101010101" pitchFamily="2" charset="-122"/>
              </a:rPr>
              <a:t>月开始派遣、夏季毕业生</a:t>
            </a:r>
            <a:r>
              <a:rPr lang="en-US" altLang="zh-CN" sz="1600" dirty="0">
                <a:latin typeface="宋体" panose="02010600030101010101" pitchFamily="2" charset="-122"/>
              </a:rPr>
              <a:t>6</a:t>
            </a:r>
            <a:r>
              <a:rPr lang="zh-CN" altLang="zh-CN" sz="1600" dirty="0">
                <a:latin typeface="宋体" panose="02010600030101010101" pitchFamily="2" charset="-122"/>
              </a:rPr>
              <a:t>月底开始派遣）直接选择“提交派遣数据”、研究所</a:t>
            </a:r>
            <a:r>
              <a:rPr lang="zh-CN" altLang="en-US" sz="1600" dirty="0">
                <a:latin typeface="宋体" panose="02010600030101010101" pitchFamily="2" charset="-122"/>
              </a:rPr>
              <a:t>或院系</a:t>
            </a:r>
            <a:r>
              <a:rPr lang="zh-CN" altLang="zh-CN" sz="1600" dirty="0">
                <a:latin typeface="宋体" panose="02010600030101010101" pitchFamily="2" charset="-122"/>
              </a:rPr>
              <a:t>审核后上报就业指导中心。</a:t>
            </a:r>
          </a:p>
          <a:p>
            <a:pPr marR="0" lvl="0">
              <a:lnSpc>
                <a:spcPct val="150000"/>
              </a:lnSpc>
              <a:buClrTx/>
              <a:buSzTx/>
              <a:defRPr/>
            </a:pPr>
            <a:r>
              <a:rPr lang="zh-CN" altLang="en-US" sz="1600" dirty="0">
                <a:latin typeface="宋体" panose="02010600030101010101" pitchFamily="2" charset="-122"/>
              </a:rPr>
              <a:t>   </a:t>
            </a:r>
            <a:r>
              <a:rPr lang="en-US" altLang="zh-CN" sz="1600" dirty="0">
                <a:latin typeface="宋体" panose="02010600030101010101" pitchFamily="2" charset="-122"/>
              </a:rPr>
              <a:t>   3</a:t>
            </a:r>
            <a:r>
              <a:rPr lang="zh-CN" altLang="en-US" sz="1600" dirty="0">
                <a:latin typeface="宋体" panose="02010600030101010101" pitchFamily="2" charset="-122"/>
              </a:rPr>
              <a:t>、如果提交签约数据后变更就业单位或需要修改数据信息的，在选择提交派遣数据之前学生可以自己修改、重新提交。</a:t>
            </a:r>
          </a:p>
          <a:p>
            <a:pPr marR="0" lvl="0">
              <a:lnSpc>
                <a:spcPct val="150000"/>
              </a:lnSpc>
              <a:buClrTx/>
              <a:buSzTx/>
              <a:defRPr/>
            </a:pPr>
            <a:r>
              <a:rPr lang="en-US" altLang="zh-CN" sz="1600" dirty="0">
                <a:latin typeface="宋体" panose="02010600030101010101" pitchFamily="2" charset="-122"/>
              </a:rPr>
              <a:t>      4</a:t>
            </a:r>
            <a:r>
              <a:rPr lang="zh-CN" altLang="en-US" sz="1600" dirty="0">
                <a:latin typeface="宋体" panose="02010600030101010101" pitchFamily="2" charset="-122"/>
              </a:rPr>
              <a:t>、学生签约时先提交“签约数据”，培养单位角色在“签约数据”内审核、提交毕业生签约数据，就业指导中心提取后导入教育部平台（学信网）作为毕业生的就业数据登记。</a:t>
            </a:r>
            <a:endParaRPr lang="en-US" altLang="zh-CN" sz="1600" dirty="0">
              <a:latin typeface="宋体" panose="02010600030101010101" pitchFamily="2" charset="-122"/>
            </a:endParaRPr>
          </a:p>
          <a:p>
            <a:pPr marR="0" lvl="0">
              <a:lnSpc>
                <a:spcPct val="150000"/>
              </a:lnSpc>
              <a:buClrTx/>
              <a:buSzTx/>
              <a:defRPr/>
            </a:pPr>
            <a:r>
              <a:rPr lang="en-US" altLang="zh-CN" sz="1600" dirty="0">
                <a:latin typeface="宋体" panose="02010600030101010101" pitchFamily="2" charset="-122"/>
              </a:rPr>
              <a:t>      5</a:t>
            </a:r>
            <a:r>
              <a:rPr lang="zh-CN" altLang="zh-CN" sz="1600" dirty="0">
                <a:latin typeface="宋体" panose="02010600030101010101" pitchFamily="2" charset="-122"/>
              </a:rPr>
              <a:t>、派遣流程：学生在做完毕业生电子注册需要</a:t>
            </a:r>
            <a:r>
              <a:rPr lang="zh-CN" altLang="en-US" sz="1600" dirty="0">
                <a:latin typeface="宋体" panose="02010600030101010101" pitchFamily="2" charset="-122"/>
              </a:rPr>
              <a:t>转迁户档</a:t>
            </a:r>
            <a:r>
              <a:rPr lang="zh-CN" altLang="zh-CN" sz="1600" dirty="0">
                <a:latin typeface="宋体" panose="02010600030101010101" pitchFamily="2" charset="-122"/>
              </a:rPr>
              <a:t>时，再登录系统，选择“提交派遣数据”，培养单位角色到“派遣数据维护”内审核、提交数据提交给就业指导中心，中心提取后上报</a:t>
            </a:r>
            <a:r>
              <a:rPr lang="zh-CN" altLang="en-US" sz="1600" dirty="0">
                <a:latin typeface="宋体" panose="02010600030101010101" pitchFamily="2" charset="-122"/>
              </a:rPr>
              <a:t>教育部系统</a:t>
            </a:r>
            <a:r>
              <a:rPr lang="zh-CN" altLang="zh-CN" sz="1600" dirty="0">
                <a:latin typeface="宋体" panose="02010600030101010101" pitchFamily="2" charset="-122"/>
              </a:rPr>
              <a:t>，</a:t>
            </a:r>
            <a:r>
              <a:rPr lang="zh-CN" altLang="en-US" sz="1600" dirty="0">
                <a:latin typeface="宋体" panose="02010600030101010101" pitchFamily="2" charset="-122"/>
              </a:rPr>
              <a:t>作为户档转出的依据</a:t>
            </a:r>
            <a:r>
              <a:rPr lang="zh-CN" altLang="zh-CN" sz="1600" dirty="0">
                <a:latin typeface="宋体" panose="02010600030101010101" pitchFamily="2" charset="-122"/>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a:xfrm>
            <a:off x="1219200" y="228600"/>
            <a:ext cx="9401175" cy="838200"/>
          </a:xfrm>
          <a:ln/>
        </p:spPr>
        <p:txBody>
          <a:bodyPr vert="horz" wrap="square" lIns="91440" tIns="45720" rIns="91440" bIns="45720" anchor="ctr" anchorCtr="0"/>
          <a:lstStyle/>
          <a:p>
            <a:pPr eaLnBrk="1" hangingPunct="1"/>
            <a:r>
              <a:rPr lang="zh-CN" altLang="en-US" sz="2800" dirty="0">
                <a:latin typeface="微软雅黑" panose="020B0503020204020204" pitchFamily="34" charset="-122"/>
                <a:ea typeface="微软雅黑" panose="020B0503020204020204" pitchFamily="34" charset="-122"/>
                <a:cs typeface="+mj-cs"/>
              </a:rPr>
              <a:t>学生签约、派遣数据填报</a:t>
            </a:r>
          </a:p>
        </p:txBody>
      </p:sp>
      <p:pic>
        <p:nvPicPr>
          <p:cNvPr id="43011" name="内容占位符 1"/>
          <p:cNvPicPr>
            <a:picLocks noGrp="1" noChangeAspect="1"/>
          </p:cNvPicPr>
          <p:nvPr>
            <p:ph idx="1"/>
          </p:nvPr>
        </p:nvPicPr>
        <p:blipFill>
          <a:blip r:embed="rId2"/>
          <a:srcRect/>
          <a:stretch>
            <a:fillRect/>
          </a:stretch>
        </p:blipFill>
        <p:spPr>
          <a:xfrm>
            <a:off x="1209675" y="1268413"/>
            <a:ext cx="7954963" cy="5589587"/>
          </a:xfrm>
          <a:ln/>
        </p:spPr>
      </p:pic>
      <p:sp>
        <p:nvSpPr>
          <p:cNvPr id="43012" name="矩形 1"/>
          <p:cNvSpPr/>
          <p:nvPr/>
        </p:nvSpPr>
        <p:spPr>
          <a:xfrm>
            <a:off x="1206500" y="1557338"/>
            <a:ext cx="4697413" cy="9540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800" dirty="0">
                <a:solidFill>
                  <a:srgbClr val="C00000"/>
                </a:solidFill>
                <a:ea typeface="宋体" panose="02010600030101010101" pitchFamily="2" charset="-122"/>
              </a:rPr>
              <a:t>学生登录</a:t>
            </a:r>
            <a:r>
              <a:rPr lang="en-US" altLang="zh-CN" sz="2800" dirty="0">
                <a:solidFill>
                  <a:srgbClr val="C00000"/>
                </a:solidFill>
                <a:ea typeface="宋体" panose="02010600030101010101" pitchFamily="2" charset="-122"/>
                <a:hlinkClick r:id="rId3"/>
              </a:rPr>
              <a:t>http://sep.ucas.ac.cn</a:t>
            </a:r>
            <a:endParaRPr lang="en-US" altLang="zh-CN" sz="2800" dirty="0">
              <a:solidFill>
                <a:srgbClr val="C00000"/>
              </a:solidFill>
              <a:ea typeface="宋体" panose="02010600030101010101" pitchFamily="2" charset="-122"/>
            </a:endParaRPr>
          </a:p>
          <a:p>
            <a:pPr marL="0" lvl="0" indent="0">
              <a:spcBef>
                <a:spcPct val="0"/>
              </a:spcBef>
              <a:buNone/>
            </a:pPr>
            <a:r>
              <a:rPr lang="zh-CN" altLang="en-US" sz="2800" dirty="0">
                <a:solidFill>
                  <a:srgbClr val="C00000"/>
                </a:solidFill>
                <a:ea typeface="宋体" panose="02010600030101010101" pitchFamily="2" charset="-122"/>
              </a:rPr>
              <a:t>输入用户名、密码</a:t>
            </a:r>
          </a:p>
        </p:txBody>
      </p:sp>
    </p:spTree>
    <p:extLst>
      <p:ext uri="{BB962C8B-B14F-4D97-AF65-F5344CB8AC3E}">
        <p14:creationId xmlns:p14="http://schemas.microsoft.com/office/powerpoint/2010/main" val="198117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内容占位符 2"/>
          <p:cNvPicPr>
            <a:picLocks noGrp="1" noChangeAspect="1"/>
          </p:cNvPicPr>
          <p:nvPr>
            <p:ph idx="1"/>
          </p:nvPr>
        </p:nvPicPr>
        <p:blipFill>
          <a:blip r:embed="rId2"/>
          <a:srcRect/>
          <a:stretch>
            <a:fillRect/>
          </a:stretch>
        </p:blipFill>
        <p:spPr>
          <a:xfrm>
            <a:off x="539750" y="1046163"/>
            <a:ext cx="8229600" cy="3171825"/>
          </a:xfrm>
          <a:ln/>
        </p:spPr>
      </p:pic>
      <p:sp>
        <p:nvSpPr>
          <p:cNvPr id="44035" name="标题 1"/>
          <p:cNvSpPr>
            <a:spLocks noGrp="1"/>
          </p:cNvSpPr>
          <p:nvPr>
            <p:ph type="title"/>
          </p:nvPr>
        </p:nvSpPr>
        <p:spPr>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签约、派遣数据填报步骤  </a:t>
            </a:r>
            <a:r>
              <a:rPr lang="en-US" altLang="zh-CN" sz="2800" dirty="0">
                <a:latin typeface="微软雅黑" panose="020B0503020204020204" pitchFamily="34" charset="-122"/>
                <a:ea typeface="微软雅黑" panose="020B0503020204020204" pitchFamily="34" charset="-122"/>
                <a:cs typeface="+mj-cs"/>
              </a:rPr>
              <a:t>1</a:t>
            </a:r>
            <a:r>
              <a:rPr lang="zh-CN" altLang="en-US" sz="2800" dirty="0">
                <a:latin typeface="微软雅黑" panose="020B0503020204020204" pitchFamily="34" charset="-122"/>
                <a:ea typeface="微软雅黑" panose="020B0503020204020204" pitchFamily="34" charset="-122"/>
                <a:cs typeface="+mj-cs"/>
              </a:rPr>
              <a:t>、</a:t>
            </a:r>
            <a:r>
              <a:rPr lang="en-US" altLang="zh-CN" sz="2800" dirty="0">
                <a:latin typeface="微软雅黑" panose="020B0503020204020204" pitchFamily="34" charset="-122"/>
                <a:ea typeface="微软雅黑" panose="020B0503020204020204" pitchFamily="34" charset="-122"/>
                <a:cs typeface="+mj-cs"/>
              </a:rPr>
              <a:t>2</a:t>
            </a:r>
            <a:endParaRPr lang="zh-CN" altLang="en-US" sz="2800" dirty="0">
              <a:latin typeface="微软雅黑" panose="020B0503020204020204" pitchFamily="34" charset="-122"/>
              <a:ea typeface="微软雅黑" panose="020B0503020204020204" pitchFamily="34" charset="-122"/>
              <a:cs typeface="+mj-cs"/>
            </a:endParaRPr>
          </a:p>
        </p:txBody>
      </p:sp>
      <p:pic>
        <p:nvPicPr>
          <p:cNvPr id="44036" name="图片 4"/>
          <p:cNvPicPr>
            <a:picLocks noChangeAspect="1"/>
          </p:cNvPicPr>
          <p:nvPr/>
        </p:nvPicPr>
        <p:blipFill>
          <a:blip r:embed="rId3"/>
          <a:stretch>
            <a:fillRect/>
          </a:stretch>
        </p:blipFill>
        <p:spPr>
          <a:xfrm>
            <a:off x="539750" y="3933825"/>
            <a:ext cx="8229600" cy="3833813"/>
          </a:xfrm>
          <a:prstGeom prst="rect">
            <a:avLst/>
          </a:prstGeom>
          <a:noFill/>
          <a:ln w="9525">
            <a:noFill/>
          </a:ln>
        </p:spPr>
      </p:pic>
      <p:sp>
        <p:nvSpPr>
          <p:cNvPr id="44037" name="矩形 5"/>
          <p:cNvSpPr/>
          <p:nvPr/>
        </p:nvSpPr>
        <p:spPr>
          <a:xfrm>
            <a:off x="2268538" y="1773238"/>
            <a:ext cx="5894387" cy="3602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800" dirty="0">
                <a:solidFill>
                  <a:srgbClr val="C00000"/>
                </a:solidFill>
                <a:ea typeface="宋体" panose="02010600030101010101" pitchFamily="2" charset="-122"/>
              </a:rPr>
              <a:t>1</a:t>
            </a:r>
            <a:r>
              <a:rPr lang="zh-CN" altLang="en-US" sz="2800" dirty="0">
                <a:solidFill>
                  <a:srgbClr val="C00000"/>
                </a:solidFill>
                <a:ea typeface="宋体" panose="02010600030101010101" pitchFamily="2" charset="-122"/>
              </a:rPr>
              <a:t>、选择“学籍管理”图标</a:t>
            </a: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r>
              <a:rPr lang="en-US" altLang="zh-CN" sz="2800" dirty="0">
                <a:solidFill>
                  <a:srgbClr val="C00000"/>
                </a:solidFill>
                <a:ea typeface="宋体" panose="02010600030101010101" pitchFamily="2" charset="-122"/>
              </a:rPr>
              <a:t>2</a:t>
            </a:r>
            <a:r>
              <a:rPr lang="zh-CN" altLang="en-US" sz="2800" dirty="0">
                <a:solidFill>
                  <a:srgbClr val="C00000"/>
                </a:solidFill>
                <a:ea typeface="宋体" panose="02010600030101010101" pitchFamily="2" charset="-122"/>
              </a:rPr>
              <a:t>、选择“档案管理”</a:t>
            </a:r>
            <a:r>
              <a:rPr lang="en-US" altLang="zh-CN" sz="2800" dirty="0">
                <a:solidFill>
                  <a:srgbClr val="C00000"/>
                </a:solidFill>
                <a:ea typeface="宋体" panose="02010600030101010101" pitchFamily="2" charset="-122"/>
              </a:rPr>
              <a:t>/</a:t>
            </a:r>
            <a:r>
              <a:rPr lang="zh-CN" altLang="en-US" sz="2800" dirty="0">
                <a:solidFill>
                  <a:srgbClr val="C00000"/>
                </a:solidFill>
                <a:ea typeface="宋体" panose="02010600030101010101" pitchFamily="2" charset="-122"/>
              </a:rPr>
              <a:t>选择“填写”</a:t>
            </a:r>
          </a:p>
          <a:p>
            <a:pPr marL="0" lvl="0" indent="0">
              <a:spcBef>
                <a:spcPct val="0"/>
              </a:spcBef>
              <a:buNone/>
            </a:pPr>
            <a:endParaRPr lang="zh-CN" altLang="en-US" dirty="0">
              <a:solidFill>
                <a:srgbClr val="C00000"/>
              </a:solidFill>
              <a:ea typeface="宋体" panose="02010600030101010101" pitchFamily="2" charset="-122"/>
            </a:endParaRPr>
          </a:p>
        </p:txBody>
      </p:sp>
    </p:spTree>
    <p:extLst>
      <p:ext uri="{BB962C8B-B14F-4D97-AF65-F5344CB8AC3E}">
        <p14:creationId xmlns:p14="http://schemas.microsoft.com/office/powerpoint/2010/main" val="408844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签约、派遣数据填报步骤  </a:t>
            </a:r>
            <a:r>
              <a:rPr lang="en-US" altLang="zh-CN" sz="2800" dirty="0">
                <a:latin typeface="微软雅黑" panose="020B0503020204020204" pitchFamily="34" charset="-122"/>
                <a:ea typeface="微软雅黑" panose="020B0503020204020204" pitchFamily="34" charset="-122"/>
                <a:cs typeface="+mj-cs"/>
              </a:rPr>
              <a:t>3</a:t>
            </a:r>
            <a:endParaRPr lang="zh-CN" altLang="en-US" sz="2800" dirty="0">
              <a:latin typeface="微软雅黑" panose="020B0503020204020204" pitchFamily="34" charset="-122"/>
              <a:ea typeface="微软雅黑" panose="020B0503020204020204" pitchFamily="34" charset="-122"/>
              <a:cs typeface="+mj-cs"/>
            </a:endParaRPr>
          </a:p>
        </p:txBody>
      </p:sp>
      <p:pic>
        <p:nvPicPr>
          <p:cNvPr id="45059" name="内容占位符 4"/>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2288" y="2030867"/>
            <a:ext cx="8104187" cy="4637766"/>
          </a:xfrm>
          <a:ln/>
        </p:spPr>
      </p:pic>
      <p:sp>
        <p:nvSpPr>
          <p:cNvPr id="45060" name="矩形 7"/>
          <p:cNvSpPr/>
          <p:nvPr/>
        </p:nvSpPr>
        <p:spPr>
          <a:xfrm>
            <a:off x="1289050" y="1260475"/>
            <a:ext cx="6980238"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dirty="0">
                <a:solidFill>
                  <a:srgbClr val="C00000"/>
                </a:solidFill>
                <a:ea typeface="宋体" panose="02010600030101010101" pitchFamily="2" charset="-122"/>
              </a:rPr>
              <a:t>3</a:t>
            </a:r>
            <a:r>
              <a:rPr lang="zh-CN" altLang="en-US" dirty="0">
                <a:solidFill>
                  <a:srgbClr val="C00000"/>
                </a:solidFill>
                <a:ea typeface="宋体" panose="02010600030101010101" pitchFamily="2" charset="-122"/>
              </a:rPr>
              <a:t>、选择“毕业生基本信息表（</a:t>
            </a:r>
            <a:r>
              <a:rPr lang="en-US" altLang="zh-CN" dirty="0">
                <a:solidFill>
                  <a:srgbClr val="C00000"/>
                </a:solidFill>
                <a:ea typeface="宋体" panose="02010600030101010101" pitchFamily="2" charset="-122"/>
              </a:rPr>
              <a:t>B2</a:t>
            </a:r>
            <a:r>
              <a:rPr lang="zh-CN" altLang="en-US" dirty="0">
                <a:solidFill>
                  <a:srgbClr val="C00000"/>
                </a:solidFill>
                <a:ea typeface="宋体" panose="02010600030101010101" pitchFamily="2" charset="-122"/>
              </a:rPr>
              <a:t>）”</a:t>
            </a:r>
          </a:p>
        </p:txBody>
      </p:sp>
    </p:spTree>
    <p:extLst>
      <p:ext uri="{BB962C8B-B14F-4D97-AF65-F5344CB8AC3E}">
        <p14:creationId xmlns:p14="http://schemas.microsoft.com/office/powerpoint/2010/main" val="3298540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30B03594-9464-4896-91FF-64F3800A50B4}"/>
              </a:ext>
            </a:extLst>
          </p:cNvPr>
          <p:cNvPicPr>
            <a:picLocks noGrp="1" noChangeAspect="1"/>
          </p:cNvPicPr>
          <p:nvPr>
            <p:ph idx="1"/>
          </p:nvPr>
        </p:nvPicPr>
        <p:blipFill>
          <a:blip r:embed="rId2"/>
          <a:stretch>
            <a:fillRect/>
          </a:stretch>
        </p:blipFill>
        <p:spPr>
          <a:xfrm>
            <a:off x="457200" y="2037867"/>
            <a:ext cx="8229600" cy="3185491"/>
          </a:xfrm>
        </p:spPr>
      </p:pic>
      <p:sp>
        <p:nvSpPr>
          <p:cNvPr id="6" name="矩形 7">
            <a:extLst>
              <a:ext uri="{FF2B5EF4-FFF2-40B4-BE49-F238E27FC236}">
                <a16:creationId xmlns:a16="http://schemas.microsoft.com/office/drawing/2014/main" id="{53C7BD0D-65D4-4BD0-BACC-76FEA3030334}"/>
              </a:ext>
            </a:extLst>
          </p:cNvPr>
          <p:cNvSpPr/>
          <p:nvPr/>
        </p:nvSpPr>
        <p:spPr>
          <a:xfrm>
            <a:off x="683568" y="1260475"/>
            <a:ext cx="7927033" cy="40011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000" dirty="0">
                <a:solidFill>
                  <a:srgbClr val="C00000"/>
                </a:solidFill>
                <a:ea typeface="宋体" panose="02010600030101010101" pitchFamily="2" charset="-122"/>
              </a:rPr>
              <a:t>4</a:t>
            </a:r>
            <a:r>
              <a:rPr lang="zh-CN" altLang="en-US" sz="2000" dirty="0">
                <a:solidFill>
                  <a:srgbClr val="C00000"/>
                </a:solidFill>
                <a:ea typeface="宋体" panose="02010600030101010101" pitchFamily="2" charset="-122"/>
              </a:rPr>
              <a:t>、点击“填报派遣信息”按钮，进入填报页面</a:t>
            </a:r>
          </a:p>
        </p:txBody>
      </p:sp>
      <p:sp>
        <p:nvSpPr>
          <p:cNvPr id="7" name="标题 1">
            <a:extLst>
              <a:ext uri="{FF2B5EF4-FFF2-40B4-BE49-F238E27FC236}">
                <a16:creationId xmlns:a16="http://schemas.microsoft.com/office/drawing/2014/main" id="{FD01CC33-4D92-4833-8E2C-FE1CDB460758}"/>
              </a:ext>
            </a:extLst>
          </p:cNvPr>
          <p:cNvSpPr>
            <a:spLocks noGrp="1"/>
          </p:cNvSpPr>
          <p:nvPr>
            <p:ph type="title"/>
          </p:nvPr>
        </p:nvSpPr>
        <p:spPr>
          <a:xfrm>
            <a:off x="1219200" y="228600"/>
            <a:ext cx="7391400" cy="838200"/>
          </a:xfrm>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签约、派遣数据填报步骤  </a:t>
            </a:r>
            <a:r>
              <a:rPr lang="en-US" altLang="zh-CN" sz="2800" dirty="0">
                <a:latin typeface="微软雅黑" panose="020B0503020204020204" pitchFamily="34" charset="-122"/>
                <a:ea typeface="微软雅黑" panose="020B0503020204020204" pitchFamily="34" charset="-122"/>
                <a:cs typeface="+mj-cs"/>
              </a:rPr>
              <a:t>4</a:t>
            </a:r>
            <a:endParaRPr lang="zh-CN" altLang="en-US" sz="2800" dirty="0">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3476616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5CEFD53-3B4C-4539-8827-AA7AAEB56D8A}"/>
              </a:ext>
            </a:extLst>
          </p:cNvPr>
          <p:cNvPicPr>
            <a:picLocks noChangeAspect="1"/>
          </p:cNvPicPr>
          <p:nvPr/>
        </p:nvPicPr>
        <p:blipFill>
          <a:blip r:embed="rId2"/>
          <a:stretch>
            <a:fillRect/>
          </a:stretch>
        </p:blipFill>
        <p:spPr>
          <a:xfrm>
            <a:off x="0" y="1615154"/>
            <a:ext cx="9144000" cy="3627692"/>
          </a:xfrm>
          <a:prstGeom prst="rect">
            <a:avLst/>
          </a:prstGeom>
        </p:spPr>
      </p:pic>
      <p:sp>
        <p:nvSpPr>
          <p:cNvPr id="6" name="矩形 7">
            <a:extLst>
              <a:ext uri="{FF2B5EF4-FFF2-40B4-BE49-F238E27FC236}">
                <a16:creationId xmlns:a16="http://schemas.microsoft.com/office/drawing/2014/main" id="{0243DD6F-D745-4CA5-844C-9AB0D886B35F}"/>
              </a:ext>
            </a:extLst>
          </p:cNvPr>
          <p:cNvSpPr/>
          <p:nvPr/>
        </p:nvSpPr>
        <p:spPr>
          <a:xfrm>
            <a:off x="827584" y="1189704"/>
            <a:ext cx="7927033" cy="40011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000" dirty="0">
                <a:solidFill>
                  <a:srgbClr val="C00000"/>
                </a:solidFill>
                <a:ea typeface="宋体" panose="02010600030101010101" pitchFamily="2" charset="-122"/>
              </a:rPr>
              <a:t>5</a:t>
            </a:r>
            <a:r>
              <a:rPr lang="zh-CN" altLang="en-US" sz="2000" dirty="0">
                <a:solidFill>
                  <a:srgbClr val="C00000"/>
                </a:solidFill>
                <a:ea typeface="宋体" panose="02010600030101010101" pitchFamily="2" charset="-122"/>
              </a:rPr>
              <a:t>、根据分栏内容及提示信息，正确、如实填报各项数据。</a:t>
            </a:r>
          </a:p>
        </p:txBody>
      </p:sp>
      <p:sp>
        <p:nvSpPr>
          <p:cNvPr id="7" name="标题 1">
            <a:extLst>
              <a:ext uri="{FF2B5EF4-FFF2-40B4-BE49-F238E27FC236}">
                <a16:creationId xmlns:a16="http://schemas.microsoft.com/office/drawing/2014/main" id="{E059BA36-028A-4638-950A-1407C9991B37}"/>
              </a:ext>
            </a:extLst>
          </p:cNvPr>
          <p:cNvSpPr txBox="1">
            <a:spLocks/>
          </p:cNvSpPr>
          <p:nvPr/>
        </p:nvSpPr>
        <p:spPr>
          <a:xfrm>
            <a:off x="1259632" y="276768"/>
            <a:ext cx="7391400" cy="83820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600" b="0">
                <a:solidFill>
                  <a:srgbClr val="FFFFFF"/>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3600" b="1">
                <a:solidFill>
                  <a:srgbClr val="FFFFFF"/>
                </a:solidFill>
                <a:latin typeface="Arial" panose="020B0604020202020204" pitchFamily="34" charset="0"/>
              </a:defRPr>
            </a:lvl2pPr>
            <a:lvl3pPr algn="l" rtl="0" eaLnBrk="0" fontAlgn="base" hangingPunct="0">
              <a:spcBef>
                <a:spcPct val="0"/>
              </a:spcBef>
              <a:spcAft>
                <a:spcPct val="0"/>
              </a:spcAft>
              <a:defRPr sz="3600" b="1">
                <a:solidFill>
                  <a:srgbClr val="FFFFFF"/>
                </a:solidFill>
                <a:latin typeface="Arial" panose="020B0604020202020204" pitchFamily="34" charset="0"/>
              </a:defRPr>
            </a:lvl3pPr>
            <a:lvl4pPr algn="l" rtl="0" eaLnBrk="0" fontAlgn="base" hangingPunct="0">
              <a:spcBef>
                <a:spcPct val="0"/>
              </a:spcBef>
              <a:spcAft>
                <a:spcPct val="0"/>
              </a:spcAft>
              <a:defRPr sz="3600" b="1">
                <a:solidFill>
                  <a:srgbClr val="FFFFFF"/>
                </a:solidFill>
                <a:latin typeface="Arial" panose="020B0604020202020204" pitchFamily="34" charset="0"/>
              </a:defRPr>
            </a:lvl4pPr>
            <a:lvl5pPr algn="l" rtl="0" eaLnBrk="0" fontAlgn="base" hangingPunct="0">
              <a:spcBef>
                <a:spcPct val="0"/>
              </a:spcBef>
              <a:spcAft>
                <a:spcPct val="0"/>
              </a:spcAft>
              <a:defRPr sz="3600" b="1">
                <a:solidFill>
                  <a:srgbClr val="FFFFFF"/>
                </a:solidFill>
                <a:latin typeface="Arial" panose="020B0604020202020204" pitchFamily="34" charset="0"/>
              </a:defRPr>
            </a:lvl5pPr>
            <a:lvl6pPr marL="457200" algn="l" rtl="0" eaLnBrk="1" fontAlgn="base" hangingPunct="1">
              <a:spcBef>
                <a:spcPct val="0"/>
              </a:spcBef>
              <a:spcAft>
                <a:spcPct val="0"/>
              </a:spcAft>
              <a:defRPr sz="3600" b="1">
                <a:solidFill>
                  <a:srgbClr val="FFFFFF"/>
                </a:solidFill>
                <a:latin typeface="Arial" panose="020B0604020202020204" pitchFamily="34" charset="0"/>
              </a:defRPr>
            </a:lvl6pPr>
            <a:lvl7pPr marL="914400" algn="l" rtl="0" eaLnBrk="1" fontAlgn="base" hangingPunct="1">
              <a:spcBef>
                <a:spcPct val="0"/>
              </a:spcBef>
              <a:spcAft>
                <a:spcPct val="0"/>
              </a:spcAft>
              <a:defRPr sz="3600" b="1">
                <a:solidFill>
                  <a:srgbClr val="FFFFFF"/>
                </a:solidFill>
                <a:latin typeface="Arial" panose="020B0604020202020204" pitchFamily="34" charset="0"/>
              </a:defRPr>
            </a:lvl7pPr>
            <a:lvl8pPr marL="1371600" algn="l" rtl="0" eaLnBrk="1" fontAlgn="base" hangingPunct="1">
              <a:spcBef>
                <a:spcPct val="0"/>
              </a:spcBef>
              <a:spcAft>
                <a:spcPct val="0"/>
              </a:spcAft>
              <a:defRPr sz="3600" b="1">
                <a:solidFill>
                  <a:srgbClr val="FFFFFF"/>
                </a:solidFill>
                <a:latin typeface="Arial" panose="020B0604020202020204" pitchFamily="34" charset="0"/>
              </a:defRPr>
            </a:lvl8pPr>
            <a:lvl9pPr marL="1828800" algn="l" rtl="0" eaLnBrk="1" fontAlgn="base" hangingPunct="1">
              <a:spcBef>
                <a:spcPct val="0"/>
              </a:spcBef>
              <a:spcAft>
                <a:spcPct val="0"/>
              </a:spcAft>
              <a:defRPr sz="3600" b="1">
                <a:solidFill>
                  <a:srgbClr val="FFFFFF"/>
                </a:solidFill>
                <a:latin typeface="Arial" panose="020B0604020202020204" pitchFamily="34" charset="0"/>
              </a:defRPr>
            </a:lvl9pPr>
          </a:lstStyle>
          <a:p>
            <a:r>
              <a:rPr lang="zh-CN" altLang="en-US" sz="2800" kern="0" dirty="0"/>
              <a:t>签约、派遣数据填报步骤 </a:t>
            </a:r>
            <a:r>
              <a:rPr lang="en-US" altLang="zh-CN" sz="2800" kern="0" dirty="0"/>
              <a:t>5</a:t>
            </a:r>
            <a:endParaRPr lang="zh-CN" altLang="en-US" sz="2800" kern="0" dirty="0"/>
          </a:p>
        </p:txBody>
      </p:sp>
    </p:spTree>
    <p:extLst>
      <p:ext uri="{BB962C8B-B14F-4D97-AF65-F5344CB8AC3E}">
        <p14:creationId xmlns:p14="http://schemas.microsoft.com/office/powerpoint/2010/main" val="3214386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E2218AC-E643-4782-9C5A-19F065986645}"/>
              </a:ext>
            </a:extLst>
          </p:cNvPr>
          <p:cNvPicPr>
            <a:picLocks noChangeAspect="1"/>
          </p:cNvPicPr>
          <p:nvPr/>
        </p:nvPicPr>
        <p:blipFill>
          <a:blip r:embed="rId2"/>
          <a:stretch>
            <a:fillRect/>
          </a:stretch>
        </p:blipFill>
        <p:spPr>
          <a:xfrm>
            <a:off x="0" y="1816652"/>
            <a:ext cx="9144000" cy="3224696"/>
          </a:xfrm>
          <a:prstGeom prst="rect">
            <a:avLst/>
          </a:prstGeom>
        </p:spPr>
      </p:pic>
      <p:sp>
        <p:nvSpPr>
          <p:cNvPr id="6" name="矩形 7">
            <a:extLst>
              <a:ext uri="{FF2B5EF4-FFF2-40B4-BE49-F238E27FC236}">
                <a16:creationId xmlns:a16="http://schemas.microsoft.com/office/drawing/2014/main" id="{39160157-58C3-4E99-AEB0-7CAC38CF7CAB}"/>
              </a:ext>
            </a:extLst>
          </p:cNvPr>
          <p:cNvSpPr/>
          <p:nvPr/>
        </p:nvSpPr>
        <p:spPr>
          <a:xfrm>
            <a:off x="827584" y="1108766"/>
            <a:ext cx="7927033" cy="70788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000" dirty="0">
                <a:solidFill>
                  <a:srgbClr val="C00000"/>
                </a:solidFill>
                <a:ea typeface="宋体" panose="02010600030101010101" pitchFamily="2" charset="-122"/>
              </a:rPr>
              <a:t>6</a:t>
            </a:r>
            <a:r>
              <a:rPr lang="zh-CN" altLang="en-US" sz="2000" dirty="0">
                <a:solidFill>
                  <a:srgbClr val="C00000"/>
                </a:solidFill>
                <a:ea typeface="宋体" panose="02010600030101010101" pitchFamily="2" charset="-122"/>
              </a:rPr>
              <a:t>、提交签约数据时，注意“批次”正确；毕业电子注册后确认户口档案转出，则点击“提交派遣数据”按钮。</a:t>
            </a:r>
          </a:p>
        </p:txBody>
      </p:sp>
      <p:sp>
        <p:nvSpPr>
          <p:cNvPr id="7" name="标题 1">
            <a:extLst>
              <a:ext uri="{FF2B5EF4-FFF2-40B4-BE49-F238E27FC236}">
                <a16:creationId xmlns:a16="http://schemas.microsoft.com/office/drawing/2014/main" id="{87853DE3-EE6B-40FC-848B-105797515EE4}"/>
              </a:ext>
            </a:extLst>
          </p:cNvPr>
          <p:cNvSpPr txBox="1">
            <a:spLocks/>
          </p:cNvSpPr>
          <p:nvPr/>
        </p:nvSpPr>
        <p:spPr>
          <a:xfrm>
            <a:off x="1259632" y="276768"/>
            <a:ext cx="7391400" cy="83820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600" b="0">
                <a:solidFill>
                  <a:srgbClr val="FFFFFF"/>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3600" b="1">
                <a:solidFill>
                  <a:srgbClr val="FFFFFF"/>
                </a:solidFill>
                <a:latin typeface="Arial" panose="020B0604020202020204" pitchFamily="34" charset="0"/>
              </a:defRPr>
            </a:lvl2pPr>
            <a:lvl3pPr algn="l" rtl="0" eaLnBrk="0" fontAlgn="base" hangingPunct="0">
              <a:spcBef>
                <a:spcPct val="0"/>
              </a:spcBef>
              <a:spcAft>
                <a:spcPct val="0"/>
              </a:spcAft>
              <a:defRPr sz="3600" b="1">
                <a:solidFill>
                  <a:srgbClr val="FFFFFF"/>
                </a:solidFill>
                <a:latin typeface="Arial" panose="020B0604020202020204" pitchFamily="34" charset="0"/>
              </a:defRPr>
            </a:lvl3pPr>
            <a:lvl4pPr algn="l" rtl="0" eaLnBrk="0" fontAlgn="base" hangingPunct="0">
              <a:spcBef>
                <a:spcPct val="0"/>
              </a:spcBef>
              <a:spcAft>
                <a:spcPct val="0"/>
              </a:spcAft>
              <a:defRPr sz="3600" b="1">
                <a:solidFill>
                  <a:srgbClr val="FFFFFF"/>
                </a:solidFill>
                <a:latin typeface="Arial" panose="020B0604020202020204" pitchFamily="34" charset="0"/>
              </a:defRPr>
            </a:lvl4pPr>
            <a:lvl5pPr algn="l" rtl="0" eaLnBrk="0" fontAlgn="base" hangingPunct="0">
              <a:spcBef>
                <a:spcPct val="0"/>
              </a:spcBef>
              <a:spcAft>
                <a:spcPct val="0"/>
              </a:spcAft>
              <a:defRPr sz="3600" b="1">
                <a:solidFill>
                  <a:srgbClr val="FFFFFF"/>
                </a:solidFill>
                <a:latin typeface="Arial" panose="020B0604020202020204" pitchFamily="34" charset="0"/>
              </a:defRPr>
            </a:lvl5pPr>
            <a:lvl6pPr marL="457200" algn="l" rtl="0" eaLnBrk="1" fontAlgn="base" hangingPunct="1">
              <a:spcBef>
                <a:spcPct val="0"/>
              </a:spcBef>
              <a:spcAft>
                <a:spcPct val="0"/>
              </a:spcAft>
              <a:defRPr sz="3600" b="1">
                <a:solidFill>
                  <a:srgbClr val="FFFFFF"/>
                </a:solidFill>
                <a:latin typeface="Arial" panose="020B0604020202020204" pitchFamily="34" charset="0"/>
              </a:defRPr>
            </a:lvl6pPr>
            <a:lvl7pPr marL="914400" algn="l" rtl="0" eaLnBrk="1" fontAlgn="base" hangingPunct="1">
              <a:spcBef>
                <a:spcPct val="0"/>
              </a:spcBef>
              <a:spcAft>
                <a:spcPct val="0"/>
              </a:spcAft>
              <a:defRPr sz="3600" b="1">
                <a:solidFill>
                  <a:srgbClr val="FFFFFF"/>
                </a:solidFill>
                <a:latin typeface="Arial" panose="020B0604020202020204" pitchFamily="34" charset="0"/>
              </a:defRPr>
            </a:lvl7pPr>
            <a:lvl8pPr marL="1371600" algn="l" rtl="0" eaLnBrk="1" fontAlgn="base" hangingPunct="1">
              <a:spcBef>
                <a:spcPct val="0"/>
              </a:spcBef>
              <a:spcAft>
                <a:spcPct val="0"/>
              </a:spcAft>
              <a:defRPr sz="3600" b="1">
                <a:solidFill>
                  <a:srgbClr val="FFFFFF"/>
                </a:solidFill>
                <a:latin typeface="Arial" panose="020B0604020202020204" pitchFamily="34" charset="0"/>
              </a:defRPr>
            </a:lvl8pPr>
            <a:lvl9pPr marL="1828800" algn="l" rtl="0" eaLnBrk="1" fontAlgn="base" hangingPunct="1">
              <a:spcBef>
                <a:spcPct val="0"/>
              </a:spcBef>
              <a:spcAft>
                <a:spcPct val="0"/>
              </a:spcAft>
              <a:defRPr sz="3600" b="1">
                <a:solidFill>
                  <a:srgbClr val="FFFFFF"/>
                </a:solidFill>
                <a:latin typeface="Arial" panose="020B0604020202020204" pitchFamily="34" charset="0"/>
              </a:defRPr>
            </a:lvl9pPr>
          </a:lstStyle>
          <a:p>
            <a:r>
              <a:rPr lang="zh-CN" altLang="en-US" sz="2800" kern="0" dirty="0"/>
              <a:t>签约、派遣数据填报步骤 </a:t>
            </a:r>
            <a:r>
              <a:rPr lang="en-US" altLang="zh-CN" sz="2800" kern="0" dirty="0"/>
              <a:t>6</a:t>
            </a:r>
            <a:endParaRPr lang="zh-CN" altLang="en-US" sz="2800" kern="0" dirty="0"/>
          </a:p>
        </p:txBody>
      </p:sp>
    </p:spTree>
    <p:extLst>
      <p:ext uri="{BB962C8B-B14F-4D97-AF65-F5344CB8AC3E}">
        <p14:creationId xmlns:p14="http://schemas.microsoft.com/office/powerpoint/2010/main" val="3024884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spc="25" dirty="0">
                <a:solidFill>
                  <a:schemeClr val="bg1">
                    <a:lumMod val="95000"/>
                  </a:schemeClr>
                </a:solidFill>
                <a:latin typeface="等线" panose="02010600030101010101" pitchFamily="2" charset="-122"/>
                <a:cs typeface="宋体" panose="02010600030101010101" pitchFamily="2" charset="-122"/>
              </a:rPr>
              <a:t>三</a:t>
            </a:r>
            <a:r>
              <a:rPr kumimoji="0" lang="zh-CN" altLang="zh-CN" sz="2800" b="1" i="0" u="none" strike="noStrike" kern="0" cap="none" spc="25" normalizeH="0" baseline="0" noProof="0" dirty="0">
                <a:ln>
                  <a:noFill/>
                </a:ln>
                <a:solidFill>
                  <a:schemeClr val="bg1">
                    <a:lumMod val="95000"/>
                  </a:schemeClr>
                </a:solidFill>
                <a:effectLst/>
                <a:uLnTx/>
                <a:uFillTx/>
                <a:latin typeface="等线" panose="02010600030101010101" pitchFamily="2" charset="-122"/>
                <a:ea typeface="微软雅黑" panose="020B0503020204020204" pitchFamily="34" charset="-122"/>
                <a:cs typeface="宋体" panose="02010600030101010101" pitchFamily="2" charset="-122"/>
              </a:rPr>
              <a:t>、关于单位信息</a:t>
            </a:r>
            <a:r>
              <a:rPr kumimoji="0" lang="zh-CN" altLang="en-US" sz="2800" b="1" i="0" u="none" strike="noStrike" kern="0" cap="none" spc="25" normalizeH="0" baseline="0" noProof="0" dirty="0">
                <a:ln>
                  <a:noFill/>
                </a:ln>
                <a:solidFill>
                  <a:schemeClr val="bg1">
                    <a:lumMod val="95000"/>
                  </a:schemeClr>
                </a:solidFill>
                <a:effectLst/>
                <a:uLnTx/>
                <a:uFillTx/>
                <a:latin typeface="等线" panose="02010600030101010101" pitchFamily="2" charset="-122"/>
                <a:ea typeface="微软雅黑" panose="020B0503020204020204" pitchFamily="34" charset="-122"/>
                <a:cs typeface="宋体" panose="02010600030101010101" pitchFamily="2" charset="-122"/>
              </a:rPr>
              <a:t>及毕业去向界定</a:t>
            </a:r>
            <a:endParaRPr kumimoji="0" lang="zh-CN" altLang="en-US" sz="2800" b="1"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827088" y="1125538"/>
            <a:ext cx="7783513" cy="5323252"/>
          </a:xfrm>
          <a:prstGeom prst="rect">
            <a:avLst/>
          </a:prstGeom>
        </p:spPr>
        <p:txBody>
          <a:bodyPr>
            <a:spAutoFit/>
          </a:bodyPr>
          <a:lstStyle/>
          <a:p>
            <a:pPr marL="0" marR="0" lvl="0" indent="421005" defTabSz="914400" rtl="0" eaLnBrk="0" fontAlgn="base" latinLnBrk="0" hangingPunct="0">
              <a:lnSpc>
                <a:spcPct val="100000"/>
              </a:lnSpc>
              <a:spcBef>
                <a:spcPct val="0"/>
              </a:spcBef>
              <a:spcAft>
                <a:spcPts val="0"/>
              </a:spcAft>
              <a:buClrTx/>
              <a:buSzTx/>
              <a:buFontTx/>
              <a:buNone/>
              <a:defRPr/>
            </a:pPr>
            <a:r>
              <a:rPr kumimoji="0" lang="zh-CN" altLang="zh-CN"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关于单位信息：</a:t>
            </a:r>
            <a:endParaRPr kumimoji="0" lang="zh-CN" altLang="zh-CN" sz="24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毕业去向</a:t>
            </a:r>
            <a:r>
              <a:rPr kumimoji="0" lang="zh-CN" altLang="en-US"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包括就业、升学、未就业</a:t>
            </a:r>
            <a:r>
              <a:rPr kumimoji="0" lang="zh-CN" altLang="zh-CN" sz="1800" b="0" i="0" u="none" strike="noStrike" kern="1200" cap="none" spc="0" normalizeH="0" baseline="0" noProof="0" dirty="0">
                <a:ln>
                  <a:noFill/>
                </a:ln>
                <a:solidFill>
                  <a:srgbClr val="000000"/>
                </a:solidFill>
                <a:effectLst/>
                <a:uLnTx/>
                <a:uFillTx/>
                <a:latin typeface="等线" panose="02010600030101010101" pitchFamily="2" charset="-122"/>
                <a:ea typeface="宋体" panose="02010600030101010101" pitchFamily="2" charset="-122"/>
                <a:cs typeface="Arial" panose="020B0604020202020204" pitchFamily="34" charset="0"/>
              </a:rPr>
              <a:t>，</a:t>
            </a:r>
            <a:r>
              <a:rPr kumimoji="0" lang="zh-CN" altLang="en-US" sz="1800" b="0" i="0" u="none" strike="noStrike" kern="1200" cap="none" spc="0" normalizeH="0" baseline="0" noProof="0" dirty="0">
                <a:ln>
                  <a:noFill/>
                </a:ln>
                <a:solidFill>
                  <a:srgbClr val="000000"/>
                </a:solidFill>
                <a:effectLst/>
                <a:uLnTx/>
                <a:uFillTx/>
                <a:latin typeface="等线" panose="02010600030101010101" pitchFamily="2" charset="-122"/>
                <a:ea typeface="宋体" panose="02010600030101010101" pitchFamily="2" charset="-122"/>
                <a:cs typeface="Arial" panose="020B0604020202020204" pitchFamily="34" charset="0"/>
              </a:rPr>
              <a:t>毕业生应提前仔细阅读“高校毕业生毕业去向分类及证明材料”说明，根据自身实际情况准确选择毕业去向类型并填报相关信息。</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请务必准确填写单位信息，如“单位性质”、“单位行业”、“单位组织机构代码”需与用人单位核实后准确填报系统，填报不准确将影响后续办理</a:t>
            </a:r>
            <a:r>
              <a:rPr kumimoji="0" lang="zh-CN" altLang="en-US"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户口档案转迁</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手续。</a:t>
            </a:r>
            <a:endParaRPr kumimoji="0" lang="en-US"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endParaRPr>
          </a:p>
          <a:p>
            <a:pPr marL="0" marR="0" lvl="0" indent="368300" algn="just" defTabSz="914400" rtl="0" eaLnBrk="0" fontAlgn="base" latinLnBrk="0" hangingPunct="0">
              <a:lnSpc>
                <a:spcPct val="150000"/>
              </a:lnSpc>
              <a:spcBef>
                <a:spcPct val="0"/>
              </a:spcBef>
              <a:spcAft>
                <a:spcPts val="0"/>
              </a:spcAft>
              <a:buClrTx/>
              <a:buSzTx/>
              <a:buFontTx/>
              <a:buNone/>
              <a:defRPr/>
            </a:pPr>
            <a:r>
              <a:rPr lang="zh-CN" altLang="en-US" sz="2400" b="1" kern="0" spc="25" dirty="0">
                <a:solidFill>
                  <a:srgbClr val="9A0000"/>
                </a:solidFill>
                <a:latin typeface="等线" panose="02010600030101010101" pitchFamily="2" charset="-122"/>
              </a:rPr>
              <a:t>关于</a:t>
            </a:r>
            <a:r>
              <a:rPr lang="zh-CN" altLang="zh-CN" sz="2400" b="1" kern="0" spc="25" dirty="0">
                <a:solidFill>
                  <a:srgbClr val="9A0000"/>
                </a:solidFill>
                <a:latin typeface="等线" panose="02010600030101010101" pitchFamily="2" charset="-122"/>
              </a:rPr>
              <a:t>毕业去向填报</a:t>
            </a:r>
            <a:r>
              <a:rPr lang="zh-CN" altLang="en-US" sz="2400" b="1" kern="0" spc="25" dirty="0">
                <a:solidFill>
                  <a:srgbClr val="9A0000"/>
                </a:solidFill>
                <a:latin typeface="等线" panose="02010600030101010101" pitchFamily="2" charset="-122"/>
              </a:rPr>
              <a:t>：</a:t>
            </a:r>
            <a:endParaRPr lang="zh-CN" altLang="zh-CN" sz="2400" b="1" kern="0" spc="25" dirty="0">
              <a:solidFill>
                <a:srgbClr val="9A0000"/>
              </a:solidFill>
              <a:latin typeface="等线" panose="02010600030101010101" pitchFamily="2" charset="-122"/>
            </a:endParaRPr>
          </a:p>
          <a:p>
            <a:pPr marL="0" marR="0" lvl="0" indent="408305" algn="just" defTabSz="914400" rtl="0" eaLnBrk="0" fontAlgn="base" latinLnBrk="0" hangingPunct="0">
              <a:lnSpc>
                <a:spcPct val="150000"/>
              </a:lnSpc>
              <a:spcBef>
                <a:spcPts val="600"/>
              </a:spcBef>
              <a:spcAft>
                <a:spcPts val="0"/>
              </a:spcAft>
              <a:buClrTx/>
              <a:buSzTx/>
              <a:buFontTx/>
              <a:buNone/>
              <a:defRPr/>
            </a:pP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342900" marR="0" lvl="0" indent="-342900" algn="just" defTabSz="914400" rtl="0" eaLnBrk="0" fontAlgn="base" latinLnBrk="0" hangingPunct="0">
              <a:lnSpc>
                <a:spcPct val="150000"/>
              </a:lnSpc>
              <a:spcBef>
                <a:spcPts val="600"/>
              </a:spcBef>
              <a:spcAft>
                <a:spcPts val="0"/>
              </a:spcAft>
              <a:buClrTx/>
              <a:buSzTx/>
              <a:buFont typeface="+mj-lt"/>
              <a:buAutoNum type="arabicPeriod"/>
              <a:defRPr/>
            </a:pP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毕业去向名称解释：</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56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毕业去向主要是指毕业生的就业状态</a:t>
            </a:r>
            <a:r>
              <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主要</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分为</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就业</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升学</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未就业三大类</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毕业去向直接决定了毕业生的户口、档案、党团组织</a:t>
            </a:r>
            <a:r>
              <a:rPr lang="zh-CN" altLang="en-US" kern="100" dirty="0">
                <a:cs typeface="Times New Roman" panose="02020603050405020304" pitchFamily="18" charset="0"/>
              </a:rPr>
              <a:t>关系等转接手续的办理方式。</a:t>
            </a:r>
            <a:endPar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68B41CA-85F1-4F85-804C-5770426E3753}"/>
              </a:ext>
            </a:extLst>
          </p:cNvPr>
          <p:cNvPicPr>
            <a:picLocks noChangeAspect="1"/>
          </p:cNvPicPr>
          <p:nvPr/>
        </p:nvPicPr>
        <p:blipFill>
          <a:blip r:embed="rId2"/>
          <a:stretch>
            <a:fillRect/>
          </a:stretch>
        </p:blipFill>
        <p:spPr>
          <a:xfrm>
            <a:off x="0" y="691578"/>
            <a:ext cx="9144000" cy="5474844"/>
          </a:xfrm>
          <a:prstGeom prst="rect">
            <a:avLst/>
          </a:prstGeom>
        </p:spPr>
      </p:pic>
      <p:sp>
        <p:nvSpPr>
          <p:cNvPr id="6" name="标题 1">
            <a:extLst>
              <a:ext uri="{FF2B5EF4-FFF2-40B4-BE49-F238E27FC236}">
                <a16:creationId xmlns:a16="http://schemas.microsoft.com/office/drawing/2014/main" id="{7222152F-A3EB-4315-8454-58237973757C}"/>
              </a:ext>
            </a:extLst>
          </p:cNvPr>
          <p:cNvSpPr>
            <a:spLocks noGrp="1"/>
          </p:cNvSpPr>
          <p:nvPr>
            <p:ph type="title"/>
          </p:nvPr>
        </p:nvSpPr>
        <p:spPr>
          <a:xfrm>
            <a:off x="1219200" y="228600"/>
            <a:ext cx="6737176" cy="462978"/>
          </a:xfrm>
          <a:ln/>
        </p:spPr>
        <p:txBody>
          <a:bodyPr vert="horz" wrap="square" lIns="91440" tIns="45720" rIns="91440" bIns="45720" anchor="ctr" anchorCtr="0"/>
          <a:lstStyle/>
          <a:p>
            <a:r>
              <a:rPr lang="zh-CN" altLang="en-US" sz="2800" dirty="0"/>
              <a:t>高校毕业生毕业去向界定及标准</a:t>
            </a:r>
            <a:endParaRPr lang="zh-CN" altLang="en-US" sz="2800" dirty="0">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303605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4213" y="981075"/>
            <a:ext cx="8229600" cy="5375275"/>
          </a:xfrm>
        </p:spPr>
        <p:txBody>
          <a:bodyPr vert="horz" wrap="square" lIns="91440" tIns="45720" rIns="91440" bIns="45720" numCol="1" anchor="t" anchorCtr="0" compatLnSpc="1">
            <a:normAutofit/>
          </a:bodyPr>
          <a:lstStyle/>
          <a:p>
            <a:pPr marL="457200" marR="0" lvl="1" indent="0" algn="l" defTabSz="914400" rtl="0" eaLnBrk="1" fontAlgn="base" latinLnBrk="0" hangingPunct="1">
              <a:lnSpc>
                <a:spcPct val="150000"/>
              </a:lnSpc>
              <a:spcBef>
                <a:spcPct val="20000"/>
              </a:spcBef>
              <a:spcAft>
                <a:spcPct val="0"/>
              </a:spcAft>
              <a:buClrTx/>
              <a:buSzTx/>
              <a:buFontTx/>
              <a:buNone/>
              <a:defRPr/>
            </a:pP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50000"/>
              </a:lnSpc>
              <a:spcBef>
                <a:spcPct val="20000"/>
              </a:spcBef>
              <a:spcAft>
                <a:spcPct val="0"/>
              </a:spcAft>
              <a:buClrTx/>
              <a:buSzTx/>
              <a:buNone/>
              <a:defRPr/>
            </a:pPr>
            <a:r>
              <a:rPr kumimoji="0" lang="zh-CN" altLang="en-US"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就业派遣系统操作说明</a:t>
            </a:r>
            <a:endParaRPr kumimoji="0" lang="en-US" altLang="zh-CN"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信息填报流程</a:t>
            </a:r>
            <a:endParaRPr kumimoji="0" lang="en-US"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学生预</a:t>
            </a:r>
            <a:r>
              <a:rPr kumimoji="0" lang="zh-CN"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毕业申请系统说明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5</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学生签约、派遣数据填报说明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10</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单位信息及毕业去向界定</a:t>
            </a:r>
            <a:r>
              <a:rPr kumimoji="0" lang="zh-CN" altLang="en-US"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a:t>
            </a:r>
            <a:r>
              <a:rPr kumimoji="0" lang="en-US" altLang="zh-CN"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18</a:t>
            </a:r>
            <a:r>
              <a:rPr kumimoji="0" lang="zh-CN" altLang="en-US"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页）</a:t>
            </a:r>
            <a:endParaRPr kumimoji="0" lang="en-US" altLang="zh-CN" sz="20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en-US"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SEP</a:t>
            </a: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填报常见问题 </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22</a:t>
            </a:r>
            <a:r>
              <a:rPr lang="zh-CN" altLang="en-US" kern="100" dirty="0">
                <a:solidFill>
                  <a:srgbClr val="C00000"/>
                </a:solidFill>
                <a:latin typeface="等线" panose="02010600030101010101" pitchFamily="2" charset="-122"/>
                <a:cs typeface="Times New Roman" panose="02020603050405020304" pitchFamily="18" charset="0"/>
              </a:rPr>
              <a:t>页）</a:t>
            </a:r>
          </a:p>
        </p:txBody>
      </p:sp>
      <p:sp>
        <p:nvSpPr>
          <p:cNvPr id="7" name="右箭头 6"/>
          <p:cNvSpPr/>
          <p:nvPr/>
        </p:nvSpPr>
        <p:spPr bwMode="auto">
          <a:xfrm rot="10800000">
            <a:off x="6156176" y="1819275"/>
            <a:ext cx="1872207" cy="57606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973750C-8935-4F63-9BEB-54B027C855CA}"/>
              </a:ext>
            </a:extLst>
          </p:cNvPr>
          <p:cNvPicPr>
            <a:picLocks noChangeAspect="1"/>
          </p:cNvPicPr>
          <p:nvPr/>
        </p:nvPicPr>
        <p:blipFill>
          <a:blip r:embed="rId2"/>
          <a:stretch>
            <a:fillRect/>
          </a:stretch>
        </p:blipFill>
        <p:spPr>
          <a:xfrm>
            <a:off x="0" y="836712"/>
            <a:ext cx="9144000" cy="5107429"/>
          </a:xfrm>
          <a:prstGeom prst="rect">
            <a:avLst/>
          </a:prstGeom>
        </p:spPr>
      </p:pic>
      <p:sp>
        <p:nvSpPr>
          <p:cNvPr id="3" name="标题 1">
            <a:extLst>
              <a:ext uri="{FF2B5EF4-FFF2-40B4-BE49-F238E27FC236}">
                <a16:creationId xmlns:a16="http://schemas.microsoft.com/office/drawing/2014/main" id="{579640A2-1D4C-473F-B3A9-F08D1BB181EF}"/>
              </a:ext>
            </a:extLst>
          </p:cNvPr>
          <p:cNvSpPr>
            <a:spLocks noGrp="1"/>
          </p:cNvSpPr>
          <p:nvPr>
            <p:ph type="title"/>
          </p:nvPr>
        </p:nvSpPr>
        <p:spPr>
          <a:xfrm>
            <a:off x="1115616" y="260648"/>
            <a:ext cx="6737176" cy="462978"/>
          </a:xfrm>
          <a:ln/>
        </p:spPr>
        <p:txBody>
          <a:bodyPr vert="horz" wrap="square" lIns="91440" tIns="45720" rIns="91440" bIns="45720" anchor="ctr" anchorCtr="0"/>
          <a:lstStyle/>
          <a:p>
            <a:r>
              <a:rPr lang="zh-CN" altLang="en-US" sz="2800" dirty="0"/>
              <a:t>高校毕业生毕业去向界定及标准</a:t>
            </a:r>
            <a:endParaRPr lang="zh-CN" altLang="en-US" sz="2800" dirty="0">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138135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F1D1845-9A48-4538-BB1F-541578383BE8}"/>
              </a:ext>
            </a:extLst>
          </p:cNvPr>
          <p:cNvPicPr>
            <a:picLocks noChangeAspect="1"/>
          </p:cNvPicPr>
          <p:nvPr/>
        </p:nvPicPr>
        <p:blipFill>
          <a:blip r:embed="rId2"/>
          <a:stretch>
            <a:fillRect/>
          </a:stretch>
        </p:blipFill>
        <p:spPr>
          <a:xfrm>
            <a:off x="0" y="836712"/>
            <a:ext cx="9144000" cy="4479871"/>
          </a:xfrm>
          <a:prstGeom prst="rect">
            <a:avLst/>
          </a:prstGeom>
        </p:spPr>
      </p:pic>
      <p:sp>
        <p:nvSpPr>
          <p:cNvPr id="3" name="标题 1">
            <a:extLst>
              <a:ext uri="{FF2B5EF4-FFF2-40B4-BE49-F238E27FC236}">
                <a16:creationId xmlns:a16="http://schemas.microsoft.com/office/drawing/2014/main" id="{4267A3FD-B405-4A6B-AF5D-1B1CF8716698}"/>
              </a:ext>
            </a:extLst>
          </p:cNvPr>
          <p:cNvSpPr>
            <a:spLocks noGrp="1"/>
          </p:cNvSpPr>
          <p:nvPr>
            <p:ph type="title"/>
          </p:nvPr>
        </p:nvSpPr>
        <p:spPr>
          <a:xfrm>
            <a:off x="1115616" y="188640"/>
            <a:ext cx="6737176" cy="462978"/>
          </a:xfrm>
          <a:ln/>
        </p:spPr>
        <p:txBody>
          <a:bodyPr vert="horz" wrap="square" lIns="91440" tIns="45720" rIns="91440" bIns="45720" anchor="ctr" anchorCtr="0"/>
          <a:lstStyle/>
          <a:p>
            <a:r>
              <a:rPr lang="zh-CN" altLang="en-US" sz="2800" dirty="0"/>
              <a:t>高校毕业生毕业去向界定及标准</a:t>
            </a:r>
            <a:endParaRPr lang="zh-CN" altLang="en-US" sz="2800" dirty="0">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1247294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00" cap="none" spc="0" normalizeH="0" baseline="0" noProof="0" dirty="0">
                <a:ln>
                  <a:noFill/>
                </a:ln>
                <a:solidFill>
                  <a:schemeClr val="bg1"/>
                </a:solidFill>
                <a:effectLst/>
                <a:uLnTx/>
                <a:uFillTx/>
                <a:latin typeface="等线" panose="02010600030101010101" pitchFamily="2" charset="-122"/>
                <a:ea typeface="微软雅黑" panose="020B0503020204020204" pitchFamily="34" charset="-122"/>
                <a:cs typeface="Times New Roman" panose="02020603050405020304" pitchFamily="18" charset="0"/>
              </a:rPr>
              <a:t>常见问题</a:t>
            </a:r>
            <a:endPar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
        <p:nvSpPr>
          <p:cNvPr id="34819" name="矩形 2"/>
          <p:cNvSpPr/>
          <p:nvPr/>
        </p:nvSpPr>
        <p:spPr>
          <a:xfrm>
            <a:off x="827584" y="1090918"/>
            <a:ext cx="7783016" cy="50133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a:t>
            </a:r>
            <a:r>
              <a:rPr lang="zh-CN" altLang="en-US" sz="1800" b="1" dirty="0">
                <a:solidFill>
                  <a:srgbClr val="C00000"/>
                </a:solidFill>
                <a:latin typeface="宋体" panose="02010600030101010101" pitchFamily="2" charset="-122"/>
                <a:ea typeface="等线" panose="02010600030101010101" pitchFamily="2" charset="-122"/>
              </a:rPr>
              <a:t>、</a:t>
            </a:r>
            <a:r>
              <a:rPr lang="zh-CN" altLang="zh-CN" sz="1800" b="1" dirty="0">
                <a:solidFill>
                  <a:srgbClr val="C00000"/>
                </a:solidFill>
                <a:latin typeface="等线" panose="02010600030101010101" pitchFamily="2" charset="-122"/>
                <a:ea typeface="等线" panose="02010600030101010101" pitchFamily="2" charset="-122"/>
              </a:rPr>
              <a:t>毕业去向更改</a:t>
            </a:r>
            <a:r>
              <a:rPr lang="en-US" altLang="zh-CN" sz="1800" b="1" dirty="0">
                <a:solidFill>
                  <a:srgbClr val="C00000"/>
                </a:solidFill>
                <a:latin typeface="等线" panose="02010600030101010101" pitchFamily="2" charset="-122"/>
                <a:ea typeface="等线" panose="02010600030101010101" pitchFamily="2" charset="-122"/>
              </a:rPr>
              <a:t>/</a:t>
            </a:r>
            <a:r>
              <a:rPr lang="zh-CN" altLang="zh-CN" sz="1800" b="1" dirty="0">
                <a:solidFill>
                  <a:srgbClr val="C00000"/>
                </a:solidFill>
                <a:latin typeface="等线" panose="02010600030101010101" pitchFamily="2" charset="-122"/>
                <a:ea typeface="等线" panose="02010600030101010101" pitchFamily="2" charset="-122"/>
              </a:rPr>
              <a:t>违约</a:t>
            </a:r>
            <a:endParaRPr lang="zh-CN" altLang="zh-CN" sz="18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宋体" panose="02010600030101010101" pitchFamily="2" charset="-122"/>
              </a:rPr>
              <a:t> </a:t>
            </a:r>
            <a:r>
              <a:rPr lang="zh-CN" altLang="zh-CN" sz="1800" kern="0" spc="25" dirty="0">
                <a:solidFill>
                  <a:srgbClr val="333333"/>
                </a:solidFill>
                <a:latin typeface="等线" panose="02010600030101010101" pitchFamily="2" charset="-122"/>
                <a:ea typeface="宋体" panose="02010600030101010101" pitchFamily="2" charset="-122"/>
              </a:rPr>
              <a:t>若不变更单位，只修改部分信息，可在就业指导中心提取数据之前联系所在研究所或院系退回修改，可在个人页面查看进度。</a:t>
            </a:r>
          </a:p>
          <a:p>
            <a:pPr marL="0" lvl="0" indent="368300" algn="just">
              <a:lnSpc>
                <a:spcPct val="150000"/>
              </a:lnSpc>
              <a:spcBef>
                <a:spcPct val="0"/>
              </a:spcBef>
              <a:buNone/>
            </a:pPr>
            <a:r>
              <a:rPr lang="en-US" altLang="zh-CN" sz="1800" kern="0" spc="25" dirty="0">
                <a:solidFill>
                  <a:srgbClr val="333333"/>
                </a:solidFill>
                <a:latin typeface="等线" panose="02010600030101010101" pitchFamily="2" charset="-122"/>
                <a:ea typeface="宋体" panose="02010600030101010101" pitchFamily="2" charset="-122"/>
              </a:rPr>
              <a:t>  </a:t>
            </a:r>
            <a:r>
              <a:rPr lang="zh-CN" altLang="zh-CN" sz="1800" kern="0" spc="25" dirty="0">
                <a:solidFill>
                  <a:srgbClr val="333333"/>
                </a:solidFill>
                <a:latin typeface="等线" panose="02010600030101010101" pitchFamily="2" charset="-122"/>
                <a:ea typeface="宋体" panose="02010600030101010101" pitchFamily="2" charset="-122"/>
              </a:rPr>
              <a:t>若</a:t>
            </a:r>
            <a:r>
              <a:rPr lang="zh-CN" altLang="en-US" sz="1800" kern="0" spc="25" dirty="0">
                <a:solidFill>
                  <a:srgbClr val="333333"/>
                </a:solidFill>
                <a:latin typeface="等线" panose="02010600030101010101" pitchFamily="2" charset="-122"/>
                <a:ea typeface="宋体" panose="02010600030101010101" pitchFamily="2" charset="-122"/>
              </a:rPr>
              <a:t>变更</a:t>
            </a:r>
            <a:r>
              <a:rPr lang="zh-CN" altLang="zh-CN" sz="1800" kern="0" spc="25" dirty="0">
                <a:solidFill>
                  <a:srgbClr val="333333"/>
                </a:solidFill>
                <a:latin typeface="等线" panose="02010600030101010101" pitchFamily="2" charset="-122"/>
                <a:ea typeface="宋体" panose="02010600030101010101" pitchFamily="2" charset="-122"/>
              </a:rPr>
              <a:t>用人单位，需先征得单位和所在研究所或院系同意及学校就业指导中心同意，才可申请办理解约手续</a:t>
            </a:r>
            <a:r>
              <a:rPr lang="zh-CN" altLang="en-US" sz="1800" kern="0" spc="25" dirty="0">
                <a:solidFill>
                  <a:srgbClr val="333333"/>
                </a:solidFill>
                <a:latin typeface="等线" panose="02010600030101010101" pitchFamily="2" charset="-122"/>
                <a:ea typeface="宋体" panose="02010600030101010101" pitchFamily="2" charset="-122"/>
              </a:rPr>
              <a:t>。就业协议的解除有三种情况：</a:t>
            </a:r>
            <a:endParaRPr lang="en-US" altLang="zh-CN" sz="1800" kern="0" spc="25" dirty="0">
              <a:solidFill>
                <a:srgbClr val="333333"/>
              </a:solidFill>
              <a:latin typeface="等线" panose="02010600030101010101" pitchFamily="2" charset="-122"/>
              <a:ea typeface="宋体" panose="02010600030101010101" pitchFamily="2" charset="-122"/>
            </a:endParaRPr>
          </a:p>
          <a:p>
            <a:pPr marL="0" lvl="0" indent="368300" algn="just">
              <a:lnSpc>
                <a:spcPct val="150000"/>
              </a:lnSpc>
              <a:spcBef>
                <a:spcPct val="0"/>
              </a:spcBef>
              <a:buNone/>
            </a:pPr>
            <a:r>
              <a:rPr lang="zh-CN" altLang="en-US" sz="1800" kern="0" spc="25" dirty="0">
                <a:solidFill>
                  <a:srgbClr val="333333"/>
                </a:solidFill>
                <a:latin typeface="等线" panose="02010600030101010101" pitchFamily="2" charset="-122"/>
                <a:ea typeface="宋体" panose="02010600030101010101" pitchFamily="2" charset="-122"/>
              </a:rPr>
              <a:t>（</a:t>
            </a:r>
            <a:r>
              <a:rPr lang="en-US" altLang="zh-CN" sz="1800" kern="0" spc="25" dirty="0">
                <a:solidFill>
                  <a:srgbClr val="333333"/>
                </a:solidFill>
                <a:latin typeface="等线" panose="02010600030101010101" pitchFamily="2" charset="-122"/>
                <a:ea typeface="宋体" panose="02010600030101010101" pitchFamily="2" charset="-122"/>
              </a:rPr>
              <a:t>1</a:t>
            </a:r>
            <a:r>
              <a:rPr lang="zh-CN" altLang="en-US" sz="1800" kern="0" spc="25" dirty="0">
                <a:solidFill>
                  <a:srgbClr val="333333"/>
                </a:solidFill>
                <a:latin typeface="等线" panose="02010600030101010101" pitchFamily="2" charset="-122"/>
                <a:ea typeface="宋体" panose="02010600030101010101" pitchFamily="2" charset="-122"/>
              </a:rPr>
              <a:t>）用人单位违约。指用人单位方面原因造成的就业协议无法履行。违约的原因一般包含单位经营困难导致裁员、岗位撤销、破产、用人单位用人计划发生重大变动等。用人单位违约应承担违约责任，并为毕业生开具写明违约原因的正式书面退函。</a:t>
            </a:r>
            <a:endParaRPr lang="en-US" altLang="zh-CN" sz="1800" kern="0" spc="25" dirty="0">
              <a:solidFill>
                <a:srgbClr val="333333"/>
              </a:solidFill>
              <a:latin typeface="等线" panose="02010600030101010101" pitchFamily="2" charset="-122"/>
              <a:ea typeface="宋体" panose="02010600030101010101" pitchFamily="2" charset="-122"/>
            </a:endParaRPr>
          </a:p>
          <a:p>
            <a:pPr marL="0" lvl="0" indent="368300" algn="just">
              <a:lnSpc>
                <a:spcPct val="150000"/>
              </a:lnSpc>
              <a:spcBef>
                <a:spcPct val="0"/>
              </a:spcBef>
              <a:buNone/>
            </a:pPr>
            <a:r>
              <a:rPr lang="zh-CN" altLang="en-US" sz="1800" kern="0" spc="25" dirty="0">
                <a:solidFill>
                  <a:srgbClr val="333333"/>
                </a:solidFill>
                <a:latin typeface="等线" panose="02010600030101010101" pitchFamily="2" charset="-122"/>
                <a:ea typeface="宋体" panose="02010600030101010101" pitchFamily="2" charset="-122"/>
              </a:rPr>
              <a:t>（</a:t>
            </a:r>
            <a:r>
              <a:rPr lang="en-US" altLang="zh-CN" sz="1800" kern="0" spc="25" dirty="0">
                <a:solidFill>
                  <a:srgbClr val="333333"/>
                </a:solidFill>
                <a:latin typeface="等线" panose="02010600030101010101" pitchFamily="2" charset="-122"/>
                <a:ea typeface="宋体" panose="02010600030101010101" pitchFamily="2" charset="-122"/>
              </a:rPr>
              <a:t>2</a:t>
            </a:r>
            <a:r>
              <a:rPr lang="zh-CN" altLang="en-US" sz="1800" kern="0" spc="25" dirty="0">
                <a:solidFill>
                  <a:srgbClr val="333333"/>
                </a:solidFill>
                <a:latin typeface="等线" panose="02010600030101010101" pitchFamily="2" charset="-122"/>
                <a:ea typeface="宋体" panose="02010600030101010101" pitchFamily="2" charset="-122"/>
              </a:rPr>
              <a:t>）毕业生违约。指毕业生个人原因造成的就业协议无法履行。违约的原因一般包含已签约毕业生又与别的单位达成就业意向，已签约毕业生准备继续考研或出国，已签约毕业生对用人单位工作</a:t>
            </a:r>
            <a:r>
              <a:rPr lang="zh-CN" altLang="en-US" sz="1800" dirty="0">
                <a:solidFill>
                  <a:srgbClr val="333333"/>
                </a:solidFill>
                <a:latin typeface="宋体" panose="02010600030101010101" pitchFamily="2" charset="-122"/>
                <a:ea typeface="宋体" panose="02010600030101010101" pitchFamily="2" charset="-122"/>
              </a:rPr>
              <a:t>条件不满意等。毕业</a:t>
            </a:r>
            <a:endParaRPr lang="zh-CN" altLang="zh-CN" sz="1800" dirty="0">
              <a:latin typeface="宋体" panose="02010600030101010101" pitchFamily="2" charset="-122"/>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46719101-56FC-48A7-B500-75A5102C5045}"/>
              </a:ext>
            </a:extLst>
          </p:cNvPr>
          <p:cNvSpPr>
            <a:spLocks noGrp="1"/>
          </p:cNvSpPr>
          <p:nvPr>
            <p:ph type="title"/>
          </p:nvPr>
        </p:nvSpPr>
        <p:spPr>
          <a:xfrm>
            <a:off x="1219200" y="228600"/>
            <a:ext cx="7391400" cy="838200"/>
          </a:xfrm>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00" cap="none" spc="0" normalizeH="0" baseline="0" noProof="0" dirty="0">
                <a:ln>
                  <a:noFill/>
                </a:ln>
                <a:solidFill>
                  <a:schemeClr val="bg1"/>
                </a:solidFill>
                <a:effectLst/>
                <a:uLnTx/>
                <a:uFillTx/>
                <a:latin typeface="等线" panose="02010600030101010101" pitchFamily="2" charset="-122"/>
                <a:ea typeface="微软雅黑" panose="020B0503020204020204" pitchFamily="34" charset="-122"/>
                <a:cs typeface="Times New Roman" panose="02020603050405020304" pitchFamily="18" charset="0"/>
              </a:rPr>
              <a:t>常见问题</a:t>
            </a:r>
            <a:endPar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
        <p:nvSpPr>
          <p:cNvPr id="4" name="矩形 2">
            <a:extLst>
              <a:ext uri="{FF2B5EF4-FFF2-40B4-BE49-F238E27FC236}">
                <a16:creationId xmlns:a16="http://schemas.microsoft.com/office/drawing/2014/main" id="{A369F0BC-72F7-44B8-9697-E96909318536}"/>
              </a:ext>
            </a:extLst>
          </p:cNvPr>
          <p:cNvSpPr/>
          <p:nvPr/>
        </p:nvSpPr>
        <p:spPr>
          <a:xfrm>
            <a:off x="755576" y="1196752"/>
            <a:ext cx="7767627" cy="592130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50000"/>
              </a:lnSpc>
              <a:spcBef>
                <a:spcPct val="0"/>
              </a:spcBef>
              <a:buNone/>
            </a:pPr>
            <a:r>
              <a:rPr lang="zh-CN" altLang="en-US" sz="1800" kern="0" spc="25" dirty="0">
                <a:solidFill>
                  <a:srgbClr val="333333"/>
                </a:solidFill>
                <a:latin typeface="宋体" panose="02010600030101010101" pitchFamily="2" charset="-122"/>
                <a:ea typeface="宋体" panose="02010600030101010101" pitchFamily="2" charset="-122"/>
              </a:rPr>
              <a:t>业生违约也应承担协议约定的违约责任，因此毕业生在签订就业协议书前应慎重考虑。</a:t>
            </a:r>
            <a:endParaRPr lang="en-US" altLang="zh-CN" sz="1800" kern="0" spc="25" dirty="0">
              <a:solidFill>
                <a:srgbClr val="333333"/>
              </a:solidFill>
              <a:latin typeface="宋体" panose="02010600030101010101" pitchFamily="2" charset="-122"/>
              <a:ea typeface="宋体" panose="02010600030101010101" pitchFamily="2" charset="-122"/>
            </a:endParaRPr>
          </a:p>
          <a:p>
            <a:pPr marL="0" lvl="0" indent="368300">
              <a:lnSpc>
                <a:spcPct val="150000"/>
              </a:lnSpc>
              <a:spcBef>
                <a:spcPct val="0"/>
              </a:spcBef>
              <a:buNone/>
            </a:pPr>
            <a:r>
              <a:rPr lang="zh-CN" altLang="en-US" sz="1800" dirty="0">
                <a:solidFill>
                  <a:srgbClr val="333333"/>
                </a:solidFill>
                <a:latin typeface="宋体" panose="02010600030101010101" pitchFamily="2" charset="-122"/>
                <a:ea typeface="宋体" panose="02010600030101010101" pitchFamily="2" charset="-122"/>
              </a:rPr>
              <a:t>（</a:t>
            </a:r>
            <a:r>
              <a:rPr lang="en-US" altLang="zh-CN" sz="1800" dirty="0">
                <a:solidFill>
                  <a:srgbClr val="333333"/>
                </a:solidFill>
                <a:latin typeface="宋体" panose="02010600030101010101" pitchFamily="2" charset="-122"/>
                <a:ea typeface="宋体" panose="02010600030101010101" pitchFamily="2" charset="-122"/>
              </a:rPr>
              <a:t>3</a:t>
            </a:r>
            <a:r>
              <a:rPr lang="zh-CN" altLang="en-US" sz="1800" dirty="0">
                <a:solidFill>
                  <a:srgbClr val="333333"/>
                </a:solidFill>
                <a:latin typeface="宋体" panose="02010600030101010101" pitchFamily="2" charset="-122"/>
                <a:ea typeface="宋体" panose="02010600030101010101" pitchFamily="2" charset="-122"/>
              </a:rPr>
              <a:t>）约定解除</a:t>
            </a:r>
            <a:endParaRPr lang="en-US" altLang="zh-CN" sz="1800" dirty="0">
              <a:solidFill>
                <a:srgbClr val="333333"/>
              </a:solidFill>
              <a:latin typeface="宋体" panose="02010600030101010101" pitchFamily="2" charset="-122"/>
              <a:ea typeface="宋体" panose="02010600030101010101" pitchFamily="2" charset="-122"/>
            </a:endParaRPr>
          </a:p>
          <a:p>
            <a:pPr marL="0" lvl="0" indent="368300">
              <a:lnSpc>
                <a:spcPct val="150000"/>
              </a:lnSpc>
              <a:spcBef>
                <a:spcPct val="0"/>
              </a:spcBef>
              <a:buNone/>
            </a:pPr>
            <a:r>
              <a:rPr lang="zh-CN" altLang="en-US" sz="1800" dirty="0">
                <a:solidFill>
                  <a:srgbClr val="333333"/>
                </a:solidFill>
                <a:latin typeface="宋体" panose="02010600030101010101" pitchFamily="2" charset="-122"/>
                <a:ea typeface="宋体" panose="02010600030101010101" pitchFamily="2" charset="-122"/>
              </a:rPr>
              <a:t>在就业协议签订时，签约各方以备注条款或其他书面形式，约定当某种情形或条件发生时就业协议自动解除，任何一方均不被视为违约，也无需承担相应违约责任。</a:t>
            </a:r>
            <a:endParaRPr lang="en-US" altLang="zh-CN" sz="1800" dirty="0">
              <a:solidFill>
                <a:srgbClr val="333333"/>
              </a:solidFill>
              <a:latin typeface="宋体" panose="02010600030101010101" pitchFamily="2" charset="-122"/>
              <a:ea typeface="宋体" panose="02010600030101010101" pitchFamily="2" charset="-122"/>
            </a:endParaRPr>
          </a:p>
          <a:p>
            <a:pPr marL="0" indent="368300">
              <a:lnSpc>
                <a:spcPct val="150000"/>
              </a:lnSpc>
              <a:spcBef>
                <a:spcPct val="0"/>
              </a:spcBef>
              <a:buNone/>
            </a:pPr>
            <a:endParaRPr lang="en-US" altLang="zh-CN" sz="1800" b="1" dirty="0">
              <a:solidFill>
                <a:srgbClr val="C00000"/>
              </a:solidFill>
              <a:latin typeface="宋体" panose="02010600030101010101" pitchFamily="2" charset="-122"/>
              <a:ea typeface="等线" panose="02010600030101010101" pitchFamily="2" charset="-122"/>
            </a:endParaRPr>
          </a:p>
          <a:p>
            <a:pPr marL="0" indent="368300">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2</a:t>
            </a:r>
            <a:r>
              <a:rPr lang="zh-CN" altLang="en-US" sz="1800" b="1" dirty="0">
                <a:solidFill>
                  <a:srgbClr val="C00000"/>
                </a:solidFill>
                <a:latin typeface="宋体" panose="02010600030101010101" pitchFamily="2" charset="-122"/>
                <a:ea typeface="等线" panose="02010600030101010101" pitchFamily="2" charset="-122"/>
              </a:rPr>
              <a:t>、电子签约材料补充说明</a:t>
            </a:r>
            <a:endParaRPr lang="en-US" altLang="zh-CN" sz="1800" b="1" dirty="0">
              <a:solidFill>
                <a:srgbClr val="C00000"/>
              </a:solidFill>
              <a:latin typeface="宋体" panose="02010600030101010101" pitchFamily="2" charset="-122"/>
              <a:ea typeface="等线" panose="02010600030101010101" pitchFamily="2" charset="-122"/>
            </a:endParaRPr>
          </a:p>
          <a:p>
            <a:pPr marL="0" lvl="0" indent="0" algn="just">
              <a:lnSpc>
                <a:spcPct val="150000"/>
              </a:lnSpc>
              <a:spcBef>
                <a:spcPts val="600"/>
              </a:spcBef>
              <a:buNone/>
            </a:pPr>
            <a:r>
              <a:rPr lang="en-US" altLang="zh-CN" sz="1800" kern="0" spc="25" dirty="0">
                <a:solidFill>
                  <a:srgbClr val="333333"/>
                </a:solidFill>
                <a:latin typeface="宋体" panose="02010600030101010101" pitchFamily="2" charset="-122"/>
                <a:ea typeface="宋体" panose="02010600030101010101" pitchFamily="2" charset="-122"/>
              </a:rPr>
              <a:t>    </a:t>
            </a:r>
            <a:r>
              <a:rPr lang="zh-CN" altLang="zh-CN"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1</a:t>
            </a:r>
            <a:r>
              <a:rPr lang="zh-CN" altLang="zh-CN" sz="1800" kern="0" spc="25" dirty="0">
                <a:solidFill>
                  <a:srgbClr val="333333"/>
                </a:solidFill>
                <a:latin typeface="宋体" panose="02010600030101010101" pitchFamily="2" charset="-122"/>
                <a:ea typeface="宋体" panose="02010600030101010101" pitchFamily="2" charset="-122"/>
              </a:rPr>
              <a:t>）派遣单位为北京市或上海市非公务员的毕业生，需要上传进京</a:t>
            </a:r>
            <a:r>
              <a:rPr lang="zh-CN" altLang="en-US" sz="1800" kern="0" spc="25" dirty="0">
                <a:solidFill>
                  <a:srgbClr val="333333"/>
                </a:solidFill>
                <a:latin typeface="宋体" panose="02010600030101010101" pitchFamily="2" charset="-122"/>
                <a:ea typeface="宋体" panose="02010600030101010101" pitchFamily="2" charset="-122"/>
              </a:rPr>
              <a:t>函</a:t>
            </a:r>
            <a:r>
              <a:rPr lang="zh-CN" altLang="zh-CN" sz="1800" kern="0" spc="25" dirty="0">
                <a:solidFill>
                  <a:srgbClr val="333333"/>
                </a:solidFill>
                <a:latin typeface="宋体" panose="02010600030101010101" pitchFamily="2" charset="-122"/>
                <a:ea typeface="宋体" panose="02010600030101010101" pitchFamily="2" charset="-122"/>
              </a:rPr>
              <a:t>或进沪接收函</a:t>
            </a:r>
            <a:r>
              <a:rPr lang="en-US" altLang="zh-CN" sz="1800" kern="0" spc="25" dirty="0">
                <a:solidFill>
                  <a:srgbClr val="333333"/>
                </a:solidFill>
                <a:latin typeface="宋体" panose="02010600030101010101" pitchFamily="2" charset="-122"/>
                <a:ea typeface="宋体" panose="02010600030101010101" pitchFamily="2" charset="-122"/>
              </a:rPr>
              <a:t>.jpg</a:t>
            </a:r>
            <a:r>
              <a:rPr lang="zh-CN" altLang="zh-CN" sz="1800" kern="0" spc="25" dirty="0">
                <a:solidFill>
                  <a:srgbClr val="333333"/>
                </a:solidFill>
                <a:latin typeface="宋体" panose="02010600030101010101" pitchFamily="2" charset="-122"/>
                <a:ea typeface="宋体" panose="02010600030101010101" pitchFamily="2" charset="-122"/>
              </a:rPr>
              <a:t>文件</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目前</a:t>
            </a:r>
            <a:r>
              <a:rPr lang="zh-CN" altLang="en-US" sz="1800" kern="0" spc="25" dirty="0">
                <a:solidFill>
                  <a:srgbClr val="333333"/>
                </a:solidFill>
                <a:latin typeface="宋体" panose="02010600030101010101" pitchFamily="2" charset="-122"/>
                <a:ea typeface="宋体" panose="02010600030101010101" pitchFamily="2" charset="-122"/>
              </a:rPr>
              <a:t>已经落实京沪就业单位，尚未</a:t>
            </a:r>
            <a:r>
              <a:rPr lang="zh-CN" altLang="zh-CN" sz="1800" kern="0" spc="25" dirty="0">
                <a:solidFill>
                  <a:srgbClr val="333333"/>
                </a:solidFill>
                <a:latin typeface="宋体" panose="02010600030101010101" pitchFamily="2" charset="-122"/>
                <a:ea typeface="宋体" panose="02010600030101010101" pitchFamily="2" charset="-122"/>
              </a:rPr>
              <a:t>拿到进京或进沪接收函的</a:t>
            </a:r>
            <a:r>
              <a:rPr lang="zh-CN" altLang="en-US" sz="1800" kern="0" spc="25" dirty="0">
                <a:solidFill>
                  <a:srgbClr val="333333"/>
                </a:solidFill>
                <a:latin typeface="宋体" panose="02010600030101010101" pitchFamily="2" charset="-122"/>
                <a:ea typeface="宋体" panose="02010600030101010101" pitchFamily="2" charset="-122"/>
              </a:rPr>
              <a:t>请先上传</a:t>
            </a:r>
            <a:r>
              <a:rPr lang="en-US" altLang="zh-CN" sz="1800" kern="0" spc="25" dirty="0">
                <a:solidFill>
                  <a:srgbClr val="333333"/>
                </a:solidFill>
                <a:latin typeface="宋体" panose="02010600030101010101" pitchFamily="2" charset="-122"/>
                <a:ea typeface="宋体" panose="02010600030101010101" pitchFamily="2" charset="-122"/>
              </a:rPr>
              <a:t>offer</a:t>
            </a:r>
            <a:r>
              <a:rPr lang="zh-CN" altLang="en-US" sz="1800" kern="0" spc="25" dirty="0">
                <a:solidFill>
                  <a:srgbClr val="333333"/>
                </a:solidFill>
                <a:latin typeface="宋体" panose="02010600030101010101" pitchFamily="2" charset="-122"/>
                <a:ea typeface="宋体" panose="02010600030101010101" pitchFamily="2" charset="-122"/>
              </a:rPr>
              <a:t>电子版提交签约数据（不要提交派遣数据），</a:t>
            </a:r>
            <a:r>
              <a:rPr lang="zh-CN" altLang="zh-CN" sz="1800" kern="0" spc="25" dirty="0">
                <a:solidFill>
                  <a:srgbClr val="333333"/>
                </a:solidFill>
                <a:latin typeface="宋体" panose="02010600030101010101" pitchFamily="2" charset="-122"/>
                <a:ea typeface="宋体" panose="02010600030101010101" pitchFamily="2" charset="-122"/>
              </a:rPr>
              <a:t>等拿到接收函</a:t>
            </a:r>
            <a:r>
              <a:rPr lang="zh-CN" altLang="en-US" sz="1800" kern="0" spc="25" dirty="0">
                <a:solidFill>
                  <a:srgbClr val="333333"/>
                </a:solidFill>
                <a:latin typeface="宋体" panose="02010600030101010101" pitchFamily="2" charset="-122"/>
                <a:ea typeface="宋体" panose="02010600030101010101" pitchFamily="2" charset="-122"/>
              </a:rPr>
              <a:t>时用接收函电子版替换原来的</a:t>
            </a:r>
            <a:r>
              <a:rPr lang="en-US" altLang="zh-CN" sz="1800" kern="0" spc="25" dirty="0">
                <a:solidFill>
                  <a:srgbClr val="333333"/>
                </a:solidFill>
                <a:latin typeface="宋体" panose="02010600030101010101" pitchFamily="2" charset="-122"/>
                <a:ea typeface="宋体" panose="02010600030101010101" pitchFamily="2" charset="-122"/>
              </a:rPr>
              <a:t>offer</a:t>
            </a:r>
            <a:r>
              <a:rPr lang="zh-CN" altLang="en-US" sz="1800" kern="0" spc="25" dirty="0">
                <a:solidFill>
                  <a:srgbClr val="333333"/>
                </a:solidFill>
                <a:latin typeface="宋体" panose="02010600030101010101" pitchFamily="2" charset="-122"/>
                <a:ea typeface="宋体" panose="02010600030101010101" pitchFamily="2" charset="-122"/>
              </a:rPr>
              <a:t>电子版、提交派遣数据</a:t>
            </a:r>
            <a:r>
              <a:rPr lang="zh-CN" altLang="zh-CN" sz="1800" kern="0" spc="25" dirty="0">
                <a:solidFill>
                  <a:srgbClr val="333333"/>
                </a:solidFill>
                <a:latin typeface="宋体" panose="02010600030101010101" pitchFamily="2" charset="-122"/>
                <a:ea typeface="宋体" panose="02010600030101010101" pitchFamily="2" charset="-122"/>
              </a:rPr>
              <a:t>。</a:t>
            </a:r>
          </a:p>
          <a:p>
            <a:pPr marL="0" indent="368300">
              <a:lnSpc>
                <a:spcPct val="150000"/>
              </a:lnSpc>
              <a:spcBef>
                <a:spcPct val="0"/>
              </a:spcBef>
              <a:buNone/>
            </a:pPr>
            <a:endParaRPr lang="zh-CN" altLang="zh-CN" sz="1800" dirty="0">
              <a:latin typeface="等线" panose="02010600030101010101" pitchFamily="2" charset="-122"/>
              <a:ea typeface="等线" panose="02010600030101010101" pitchFamily="2" charset="-122"/>
            </a:endParaRPr>
          </a:p>
          <a:p>
            <a:pPr marL="0" lvl="0" indent="368300">
              <a:lnSpc>
                <a:spcPct val="150000"/>
              </a:lnSpc>
              <a:spcBef>
                <a:spcPct val="0"/>
              </a:spcBef>
              <a:buNone/>
            </a:pPr>
            <a:endParaRPr lang="zh-CN" altLang="zh-CN" sz="1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324941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矩形 2"/>
          <p:cNvSpPr/>
          <p:nvPr/>
        </p:nvSpPr>
        <p:spPr>
          <a:xfrm>
            <a:off x="381000" y="1195389"/>
            <a:ext cx="8382000" cy="655961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266700" algn="just">
              <a:lnSpc>
                <a:spcPct val="150000"/>
              </a:lnSpc>
              <a:spcBef>
                <a:spcPts val="600"/>
              </a:spcBef>
              <a:buNone/>
            </a:pPr>
            <a:r>
              <a:rPr lang="zh-CN" altLang="zh-CN"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2</a:t>
            </a:r>
            <a:r>
              <a:rPr lang="zh-CN" altLang="zh-CN" sz="1800" kern="0" spc="25" dirty="0">
                <a:solidFill>
                  <a:srgbClr val="333333"/>
                </a:solidFill>
                <a:latin typeface="宋体" panose="02010600030101010101" pitchFamily="2" charset="-122"/>
                <a:ea typeface="宋体" panose="02010600030101010101" pitchFamily="2" charset="-122"/>
              </a:rPr>
              <a:t>）二分所在地为北京或上海的（北京、上海生源），上传毕业生的户口本首页及本人页照片。</a:t>
            </a:r>
            <a:endParaRPr lang="en-US" altLang="zh-CN" sz="1800" kern="0" spc="25" dirty="0">
              <a:solidFill>
                <a:srgbClr val="333333"/>
              </a:solidFill>
              <a:latin typeface="宋体" panose="02010600030101010101" pitchFamily="2" charset="-122"/>
              <a:ea typeface="宋体" panose="02010600030101010101" pitchFamily="2" charset="-122"/>
            </a:endParaRPr>
          </a:p>
          <a:p>
            <a:pPr marL="0" lvl="0" indent="266700" algn="just">
              <a:lnSpc>
                <a:spcPct val="150000"/>
              </a:lnSpc>
              <a:spcBef>
                <a:spcPts val="600"/>
              </a:spcBef>
              <a:buNone/>
            </a:pPr>
            <a:r>
              <a:rPr lang="zh-CN" altLang="zh-CN"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3</a:t>
            </a:r>
            <a:r>
              <a:rPr lang="zh-CN" altLang="zh-CN" sz="1800" kern="0" spc="25" dirty="0">
                <a:solidFill>
                  <a:srgbClr val="333333"/>
                </a:solidFill>
                <a:latin typeface="宋体" panose="02010600030101010101" pitchFamily="2" charset="-122"/>
                <a:ea typeface="宋体" panose="02010600030101010101" pitchFamily="2" charset="-122"/>
              </a:rPr>
              <a:t>）就业单位隶属于中组部下属单位或部队性质单位暂无法提供进京或进沪接收函的，需要就业单位在三方协议备注栏内填写“本单位隶属于中组部，无进京（沪）接收函，可为毕业生落实北京或上海户口”或提供加盖公章的相关证明材料，将电子版通过系统上传。</a:t>
            </a:r>
            <a:endParaRPr lang="en-US" altLang="zh-CN" sz="1800" kern="0" spc="25" dirty="0">
              <a:solidFill>
                <a:srgbClr val="333333"/>
              </a:solidFill>
              <a:latin typeface="宋体" panose="02010600030101010101" pitchFamily="2" charset="-122"/>
              <a:ea typeface="宋体" panose="02010600030101010101" pitchFamily="2" charset="-122"/>
            </a:endParaRPr>
          </a:p>
          <a:p>
            <a:pPr marL="0" lvl="0" indent="266700" algn="just">
              <a:lnSpc>
                <a:spcPct val="150000"/>
              </a:lnSpc>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4</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电子材料只能上传一份，需要上传多份的，可以</a:t>
            </a:r>
            <a:r>
              <a:rPr lang="en-US" altLang="zh-CN" sz="1800" kern="0" spc="25" dirty="0">
                <a:solidFill>
                  <a:srgbClr val="333333"/>
                </a:solidFill>
                <a:latin typeface="宋体" panose="02010600030101010101" pitchFamily="2" charset="-122"/>
                <a:ea typeface="宋体" panose="02010600030101010101" pitchFamily="2" charset="-122"/>
              </a:rPr>
              <a:t>P</a:t>
            </a:r>
            <a:r>
              <a:rPr lang="zh-CN" altLang="zh-CN" sz="1800" kern="0" spc="25" dirty="0">
                <a:solidFill>
                  <a:srgbClr val="333333"/>
                </a:solidFill>
                <a:latin typeface="宋体" panose="02010600030101010101" pitchFamily="2" charset="-122"/>
                <a:ea typeface="宋体" panose="02010600030101010101" pitchFamily="2" charset="-122"/>
              </a:rPr>
              <a:t>成一张图片上传。</a:t>
            </a:r>
            <a:endParaRPr lang="en-US" altLang="zh-CN" sz="1800" kern="0" spc="25" dirty="0">
              <a:solidFill>
                <a:srgbClr val="333333"/>
              </a:solidFill>
              <a:latin typeface="宋体" panose="02010600030101010101" pitchFamily="2" charset="-122"/>
              <a:ea typeface="宋体" panose="02010600030101010101" pitchFamily="2" charset="-122"/>
            </a:endParaRPr>
          </a:p>
          <a:p>
            <a:pPr marL="0" lvl="0" indent="266700" algn="just">
              <a:lnSpc>
                <a:spcPct val="150000"/>
              </a:lnSpc>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  </a:t>
            </a:r>
          </a:p>
          <a:p>
            <a:pPr marL="0" lvl="0" indent="266700" algn="just">
              <a:lnSpc>
                <a:spcPct val="150000"/>
              </a:lnSpc>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3</a:t>
            </a:r>
            <a:r>
              <a:rPr lang="zh-CN" altLang="en-US" sz="1800" b="1" dirty="0">
                <a:solidFill>
                  <a:srgbClr val="C00000"/>
                </a:solidFill>
                <a:latin typeface="宋体" panose="02010600030101010101" pitchFamily="2" charset="-122"/>
                <a:ea typeface="等线" panose="02010600030101010101" pitchFamily="2" charset="-122"/>
              </a:rPr>
              <a:t>、其他</a:t>
            </a:r>
            <a:endParaRPr lang="en-US" altLang="zh-CN" sz="1800" b="1" dirty="0">
              <a:solidFill>
                <a:srgbClr val="C00000"/>
              </a:solidFill>
              <a:latin typeface="宋体" panose="02010600030101010101" pitchFamily="2" charset="-122"/>
              <a:ea typeface="等线" panose="02010600030101010101" pitchFamily="2" charset="-122"/>
            </a:endParaRPr>
          </a:p>
          <a:p>
            <a:pPr marL="0" lvl="0" indent="266700" algn="just">
              <a:lnSpc>
                <a:spcPct val="150000"/>
              </a:lnSpc>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1</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入学前档案所在地”</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填写本科学校名称。</a:t>
            </a:r>
            <a:endParaRPr lang="en-US" altLang="zh-CN" sz="1800" kern="0" spc="25" dirty="0">
              <a:solidFill>
                <a:srgbClr val="333333"/>
              </a:solidFill>
              <a:latin typeface="宋体" panose="02010600030101010101" pitchFamily="2" charset="-122"/>
              <a:ea typeface="宋体" panose="02010600030101010101" pitchFamily="2" charset="-122"/>
            </a:endParaRPr>
          </a:p>
          <a:p>
            <a:pPr marL="0" lvl="0" indent="266700" algn="just">
              <a:lnSpc>
                <a:spcPct val="150000"/>
              </a:lnSpc>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2</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“档案是否转入学校</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：填写“是”。</a:t>
            </a:r>
          </a:p>
          <a:p>
            <a:pPr marL="355600" lvl="0" indent="266700" algn="just">
              <a:lnSpc>
                <a:spcPct val="150000"/>
              </a:lnSpc>
              <a:spcBef>
                <a:spcPts val="600"/>
              </a:spcBef>
              <a:buNone/>
            </a:pPr>
            <a:endParaRPr lang="en-US" altLang="zh-CN" sz="1800" b="1" dirty="0">
              <a:solidFill>
                <a:srgbClr val="C00000"/>
              </a:solidFill>
              <a:latin typeface="宋体" panose="02010600030101010101" pitchFamily="2" charset="-122"/>
              <a:ea typeface="等线" panose="02010600030101010101" pitchFamily="2" charset="-122"/>
            </a:endParaRPr>
          </a:p>
          <a:p>
            <a:pPr marL="355600" lvl="0" indent="266700" algn="just">
              <a:lnSpc>
                <a:spcPct val="150000"/>
              </a:lnSpc>
              <a:spcBef>
                <a:spcPts val="600"/>
              </a:spcBef>
              <a:buNone/>
            </a:pPr>
            <a:endParaRPr lang="en-US" altLang="zh-CN" sz="1800" b="1" dirty="0">
              <a:solidFill>
                <a:srgbClr val="C00000"/>
              </a:solidFill>
              <a:latin typeface="宋体" panose="02010600030101010101" pitchFamily="2" charset="-122"/>
              <a:ea typeface="等线" panose="02010600030101010101" pitchFamily="2" charset="-122"/>
            </a:endParaRPr>
          </a:p>
          <a:p>
            <a:pPr marL="355600" lvl="0" indent="266700" algn="just">
              <a:lnSpc>
                <a:spcPct val="150000"/>
              </a:lnSpc>
              <a:spcBef>
                <a:spcPts val="600"/>
              </a:spcBef>
              <a:buNone/>
            </a:pPr>
            <a:endParaRPr lang="zh-CN" altLang="zh-CN" sz="1800" kern="0" spc="25" dirty="0">
              <a:solidFill>
                <a:srgbClr val="333333"/>
              </a:solidFill>
              <a:latin typeface="等线" panose="02010600030101010101" pitchFamily="2" charset="-122"/>
              <a:ea typeface="宋体" panose="02010600030101010101" pitchFamily="2" charset="-122"/>
            </a:endParaRPr>
          </a:p>
        </p:txBody>
      </p:sp>
      <p:sp>
        <p:nvSpPr>
          <p:cNvPr id="6" name="标题 1">
            <a:extLst>
              <a:ext uri="{FF2B5EF4-FFF2-40B4-BE49-F238E27FC236}">
                <a16:creationId xmlns:a16="http://schemas.microsoft.com/office/drawing/2014/main" id="{0E25CC84-6D10-4275-85BC-9E41E9486F5F}"/>
              </a:ext>
            </a:extLst>
          </p:cNvPr>
          <p:cNvSpPr txBox="1">
            <a:spLocks/>
          </p:cNvSpPr>
          <p:nvPr/>
        </p:nvSpPr>
        <p:spPr>
          <a:xfrm>
            <a:off x="1371600" y="381000"/>
            <a:ext cx="7391400" cy="838200"/>
          </a:xfrm>
          <a:prstGeom prst="rect">
            <a:avLst/>
          </a:prstGeom>
          <a:noFill/>
          <a:ln w="9525">
            <a:noFill/>
          </a:ln>
        </p:spPr>
        <p:txBody>
          <a:bodyPr vert="horz" wrap="square" lIns="91440" tIns="45720" rIns="91440" bIns="45720" numCol="1" anchor="ctr" anchorCtr="0" compatLnSpc="1"/>
          <a:lstStyle>
            <a:lvl1pPr algn="l" rtl="0" eaLnBrk="0" fontAlgn="base" hangingPunct="0">
              <a:spcBef>
                <a:spcPct val="0"/>
              </a:spcBef>
              <a:spcAft>
                <a:spcPct val="0"/>
              </a:spcAft>
              <a:defRPr sz="3600" b="1">
                <a:solidFill>
                  <a:srgbClr val="FFFFFF"/>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3600" b="1">
                <a:solidFill>
                  <a:srgbClr val="FFFFFF"/>
                </a:solidFill>
                <a:latin typeface="Arial" panose="020B0604020202020204" pitchFamily="34" charset="0"/>
              </a:defRPr>
            </a:lvl2pPr>
            <a:lvl3pPr algn="l" rtl="0" eaLnBrk="0" fontAlgn="base" hangingPunct="0">
              <a:spcBef>
                <a:spcPct val="0"/>
              </a:spcBef>
              <a:spcAft>
                <a:spcPct val="0"/>
              </a:spcAft>
              <a:defRPr sz="3600" b="1">
                <a:solidFill>
                  <a:srgbClr val="FFFFFF"/>
                </a:solidFill>
                <a:latin typeface="Arial" panose="020B0604020202020204" pitchFamily="34" charset="0"/>
              </a:defRPr>
            </a:lvl3pPr>
            <a:lvl4pPr algn="l" rtl="0" eaLnBrk="0" fontAlgn="base" hangingPunct="0">
              <a:spcBef>
                <a:spcPct val="0"/>
              </a:spcBef>
              <a:spcAft>
                <a:spcPct val="0"/>
              </a:spcAft>
              <a:defRPr sz="3600" b="1">
                <a:solidFill>
                  <a:srgbClr val="FFFFFF"/>
                </a:solidFill>
                <a:latin typeface="Arial" panose="020B0604020202020204" pitchFamily="34" charset="0"/>
              </a:defRPr>
            </a:lvl4pPr>
            <a:lvl5pPr algn="l" rtl="0" eaLnBrk="0" fontAlgn="base" hangingPunct="0">
              <a:spcBef>
                <a:spcPct val="0"/>
              </a:spcBef>
              <a:spcAft>
                <a:spcPct val="0"/>
              </a:spcAft>
              <a:defRPr sz="3600" b="1">
                <a:solidFill>
                  <a:srgbClr val="FFFFFF"/>
                </a:solidFill>
                <a:latin typeface="Arial" panose="020B0604020202020204" pitchFamily="34" charset="0"/>
              </a:defRPr>
            </a:lvl5pPr>
            <a:lvl6pPr marL="457200" algn="l" rtl="0" eaLnBrk="1" fontAlgn="base" hangingPunct="1">
              <a:spcBef>
                <a:spcPct val="0"/>
              </a:spcBef>
              <a:spcAft>
                <a:spcPct val="0"/>
              </a:spcAft>
              <a:defRPr sz="3600" b="1">
                <a:solidFill>
                  <a:srgbClr val="FFFFFF"/>
                </a:solidFill>
                <a:latin typeface="Arial" panose="020B0604020202020204" pitchFamily="34" charset="0"/>
              </a:defRPr>
            </a:lvl6pPr>
            <a:lvl7pPr marL="914400" algn="l" rtl="0" eaLnBrk="1" fontAlgn="base" hangingPunct="1">
              <a:spcBef>
                <a:spcPct val="0"/>
              </a:spcBef>
              <a:spcAft>
                <a:spcPct val="0"/>
              </a:spcAft>
              <a:defRPr sz="3600" b="1">
                <a:solidFill>
                  <a:srgbClr val="FFFFFF"/>
                </a:solidFill>
                <a:latin typeface="Arial" panose="020B0604020202020204" pitchFamily="34" charset="0"/>
              </a:defRPr>
            </a:lvl7pPr>
            <a:lvl8pPr marL="1371600" algn="l" rtl="0" eaLnBrk="1" fontAlgn="base" hangingPunct="1">
              <a:spcBef>
                <a:spcPct val="0"/>
              </a:spcBef>
              <a:spcAft>
                <a:spcPct val="0"/>
              </a:spcAft>
              <a:defRPr sz="3600" b="1">
                <a:solidFill>
                  <a:srgbClr val="FFFFFF"/>
                </a:solidFill>
                <a:latin typeface="Arial" panose="020B0604020202020204" pitchFamily="34" charset="0"/>
              </a:defRPr>
            </a:lvl8pPr>
            <a:lvl9pPr marL="1828800" algn="l" rtl="0" eaLnBrk="1" fontAlgn="base" hangingPunct="1">
              <a:spcBef>
                <a:spcPct val="0"/>
              </a:spcBef>
              <a:spcAft>
                <a:spcPct val="0"/>
              </a:spcAft>
              <a:defRPr sz="3600" b="1">
                <a:solidFill>
                  <a:srgbClr val="FFFFFF"/>
                </a:solidFill>
                <a:latin typeface="Arial" panose="020B0604020202020204" pitchFamily="34" charset="0"/>
              </a:defRPr>
            </a:lvl9pPr>
          </a:lstStyle>
          <a:p>
            <a:pPr>
              <a:defRPr/>
            </a:pPr>
            <a:r>
              <a:rPr lang="zh-CN" altLang="en-US" sz="2800" kern="100">
                <a:solidFill>
                  <a:schemeClr val="bg1"/>
                </a:solidFill>
                <a:latin typeface="等线" panose="02010600030101010101" pitchFamily="2" charset="-122"/>
                <a:cs typeface="Times New Roman" panose="02020603050405020304" pitchFamily="18" charset="0"/>
              </a:rPr>
              <a:t>常见问题</a:t>
            </a:r>
            <a:endParaRPr lang="zh-CN" altLang="en-US" sz="2800" kern="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2"/>
          <p:cNvSpPr/>
          <p:nvPr/>
        </p:nvSpPr>
        <p:spPr>
          <a:xfrm>
            <a:off x="755650" y="1209675"/>
            <a:ext cx="7664450" cy="478592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3</a:t>
            </a:r>
            <a:r>
              <a:rPr lang="zh-CN" altLang="zh-CN" sz="1800" kern="0" spc="25" dirty="0">
                <a:solidFill>
                  <a:srgbClr val="333333"/>
                </a:solidFill>
                <a:latin typeface="宋体" panose="02010600030101010101" pitchFamily="2" charset="-122"/>
                <a:ea typeface="宋体" panose="02010600030101010101" pitchFamily="2" charset="-122"/>
              </a:rPr>
              <a:t>） “是否建档立卡”</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是否为建档立卡困难生，不是的选择“否”。</a:t>
            </a:r>
          </a:p>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4</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户口迁往地注意事项</a:t>
            </a:r>
          </a:p>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户口迁往地省市县</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字段录入要求：该字段需</a:t>
            </a:r>
            <a:r>
              <a:rPr lang="zh-CN" altLang="en-US" sz="1800" kern="0" spc="25" dirty="0">
                <a:solidFill>
                  <a:srgbClr val="333333"/>
                </a:solidFill>
                <a:latin typeface="宋体" panose="02010600030101010101" pitchFamily="2" charset="-122"/>
                <a:ea typeface="宋体" panose="02010600030101010101" pitchFamily="2" charset="-122"/>
              </a:rPr>
              <a:t>通过“搜索”按钮</a:t>
            </a:r>
            <a:r>
              <a:rPr lang="zh-CN" altLang="zh-CN" sz="1800" kern="0" spc="25" dirty="0">
                <a:solidFill>
                  <a:srgbClr val="333333"/>
                </a:solidFill>
                <a:latin typeface="宋体" panose="02010600030101010101" pitchFamily="2" charset="-122"/>
                <a:ea typeface="宋体" panose="02010600030101010101" pitchFamily="2" charset="-122"/>
              </a:rPr>
              <a:t>选取国家行政区划码和名称，不得自行输入省市县信息；毕业生参军入伍需注销户口时，可录入</a:t>
            </a:r>
            <a:r>
              <a:rPr lang="en-US" altLang="zh-CN"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参军注销户口</a:t>
            </a:r>
            <a:r>
              <a:rPr lang="en-US" altLang="zh-CN"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字段。</a:t>
            </a:r>
          </a:p>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户口迁往地详址</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字段录入要求：该字段不要重复录入</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迁往地省市县</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信息</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若毕业生户口迁往京外的，需注意以下三点：</a:t>
            </a:r>
          </a:p>
          <a:p>
            <a:pPr marL="0" lvl="0" indent="355600" algn="just">
              <a:spcBef>
                <a:spcPts val="600"/>
              </a:spcBef>
              <a:buNone/>
            </a:pPr>
            <a:r>
              <a:rPr lang="zh-CN" altLang="zh-CN" sz="1800" kern="0" spc="25" dirty="0">
                <a:solidFill>
                  <a:srgbClr val="333333"/>
                </a:solidFill>
                <a:latin typeface="宋体" panose="02010600030101010101" pitchFamily="2" charset="-122"/>
                <a:ea typeface="宋体" panose="02010600030101010101" pitchFamily="2" charset="-122"/>
              </a:rPr>
              <a:t>①“详址”输入具体街道、路、门牌号等信息；</a:t>
            </a:r>
          </a:p>
          <a:p>
            <a:pPr marL="0" lvl="0" indent="355600" algn="just">
              <a:spcBef>
                <a:spcPts val="600"/>
              </a:spcBef>
              <a:buNone/>
            </a:pPr>
            <a:r>
              <a:rPr lang="zh-CN" altLang="zh-CN" sz="1800" kern="0" spc="25" dirty="0">
                <a:solidFill>
                  <a:srgbClr val="333333"/>
                </a:solidFill>
                <a:latin typeface="宋体" panose="02010600030101010101" pitchFamily="2" charset="-122"/>
                <a:ea typeface="宋体" panose="02010600030101010101" pitchFamily="2" charset="-122"/>
              </a:rPr>
              <a:t>②二分回生源地的毕业生，须填写父母户口本首页地址；</a:t>
            </a:r>
            <a:r>
              <a:rPr lang="zh-CN" altLang="en-US" sz="1800" kern="0" spc="25" dirty="0">
                <a:solidFill>
                  <a:srgbClr val="333333"/>
                </a:solidFill>
                <a:latin typeface="宋体" panose="02010600030101010101" pitchFamily="2" charset="-122"/>
                <a:ea typeface="宋体" panose="02010600030101010101" pitchFamily="2" charset="-122"/>
              </a:rPr>
              <a:t>未迁入学校的，须填写父母户口本首页地址并备注“未迁入</a:t>
            </a:r>
            <a:r>
              <a:rPr lang="en-US" altLang="zh-CN" sz="1800" kern="0" spc="25" dirty="0">
                <a:solidFill>
                  <a:srgbClr val="333333"/>
                </a:solidFill>
                <a:latin typeface="宋体" panose="02010600030101010101" pitchFamily="2" charset="-122"/>
                <a:ea typeface="宋体" panose="02010600030101010101" pitchFamily="2" charset="-122"/>
              </a:rPr>
              <a:t>/</a:t>
            </a:r>
            <a:r>
              <a:rPr lang="zh-CN" altLang="en-US" sz="1800" kern="0" spc="25" dirty="0">
                <a:solidFill>
                  <a:srgbClr val="333333"/>
                </a:solidFill>
                <a:latin typeface="宋体" panose="02010600030101010101" pitchFamily="2" charset="-122"/>
                <a:ea typeface="宋体" panose="02010600030101010101" pitchFamily="2" charset="-122"/>
              </a:rPr>
              <a:t>在原籍”；</a:t>
            </a:r>
            <a:endParaRPr lang="zh-CN" altLang="zh-CN" sz="1800" kern="0" spc="25" dirty="0">
              <a:solidFill>
                <a:srgbClr val="333333"/>
              </a:solidFill>
              <a:latin typeface="宋体" panose="02010600030101010101" pitchFamily="2" charset="-122"/>
              <a:ea typeface="宋体" panose="02010600030101010101" pitchFamily="2" charset="-122"/>
            </a:endParaRPr>
          </a:p>
          <a:p>
            <a:pPr marL="0" lvl="0" indent="355600" algn="just">
              <a:spcBef>
                <a:spcPts val="600"/>
              </a:spcBef>
              <a:buNone/>
            </a:pPr>
            <a:r>
              <a:rPr lang="zh-CN" altLang="zh-CN" sz="1800" kern="0" spc="25" dirty="0">
                <a:solidFill>
                  <a:srgbClr val="333333"/>
                </a:solidFill>
                <a:latin typeface="宋体" panose="02010600030101010101" pitchFamily="2" charset="-122"/>
                <a:ea typeface="宋体" panose="02010600030101010101" pitchFamily="2" charset="-122"/>
              </a:rPr>
              <a:t>③“详址”中尽量不要出现“派出所”字样，派出所只是户口登记机关，不是具体落户地址，请仔细审查，确保地址正确。</a:t>
            </a:r>
          </a:p>
          <a:p>
            <a:pPr marL="0" lvl="0" indent="355600" algn="just">
              <a:spcBef>
                <a:spcPts val="600"/>
              </a:spcBef>
              <a:buNone/>
            </a:pPr>
            <a:r>
              <a:rPr lang="zh-CN" altLang="zh-CN" sz="1800" kern="0" spc="25" dirty="0">
                <a:solidFill>
                  <a:srgbClr val="333333"/>
                </a:solidFill>
                <a:latin typeface="宋体" panose="02010600030101010101" pitchFamily="2" charset="-122"/>
                <a:ea typeface="宋体" panose="02010600030101010101" pitchFamily="2" charset="-122"/>
              </a:rPr>
              <a:t>若毕业生户口落在北京，其</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迁户详址</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中录入门牌号或单位名称皆可。</a:t>
            </a:r>
          </a:p>
        </p:txBody>
      </p:sp>
      <p:sp>
        <p:nvSpPr>
          <p:cNvPr id="6" name="标题 1">
            <a:extLst>
              <a:ext uri="{FF2B5EF4-FFF2-40B4-BE49-F238E27FC236}">
                <a16:creationId xmlns:a16="http://schemas.microsoft.com/office/drawing/2014/main" id="{B5C12822-1FEE-4908-9AB6-4C65B1695080}"/>
              </a:ext>
            </a:extLst>
          </p:cNvPr>
          <p:cNvSpPr>
            <a:spLocks noGrp="1"/>
          </p:cNvSpPr>
          <p:nvPr>
            <p:ph type="title"/>
          </p:nvPr>
        </p:nvSpPr>
        <p:spPr>
          <a:xfrm>
            <a:off x="1219200" y="228600"/>
            <a:ext cx="7391400" cy="838200"/>
          </a:xfrm>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00" cap="none" spc="0" normalizeH="0" baseline="0" noProof="0" dirty="0">
                <a:ln>
                  <a:noFill/>
                </a:ln>
                <a:solidFill>
                  <a:schemeClr val="bg1"/>
                </a:solidFill>
                <a:effectLst/>
                <a:uLnTx/>
                <a:uFillTx/>
                <a:latin typeface="等线" panose="02010600030101010101" pitchFamily="2" charset="-122"/>
                <a:ea typeface="微软雅黑" panose="020B0503020204020204" pitchFamily="34" charset="-122"/>
                <a:cs typeface="Times New Roman" panose="02020603050405020304" pitchFamily="18" charset="0"/>
              </a:rPr>
              <a:t>常见问题</a:t>
            </a:r>
            <a:endPar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矩形 2"/>
          <p:cNvSpPr/>
          <p:nvPr/>
        </p:nvSpPr>
        <p:spPr>
          <a:xfrm>
            <a:off x="971550" y="1241425"/>
            <a:ext cx="7488238" cy="517064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5</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“入学前户口所在地派出所” ：户口没迁到学校（研究所）的填现在户口所在地</a:t>
            </a:r>
            <a:r>
              <a:rPr lang="zh-CN" altLang="en-US" sz="1800" kern="0" spc="25">
                <a:solidFill>
                  <a:srgbClr val="333333"/>
                </a:solidFill>
                <a:latin typeface="宋体" panose="02010600030101010101" pitchFamily="2" charset="-122"/>
                <a:ea typeface="宋体" panose="02010600030101010101" pitchFamily="2" charset="-122"/>
              </a:rPr>
              <a:t>详细</a:t>
            </a:r>
            <a:r>
              <a:rPr lang="zh-CN" altLang="zh-CN" sz="1800" kern="0" spc="25">
                <a:solidFill>
                  <a:srgbClr val="333333"/>
                </a:solidFill>
                <a:latin typeface="宋体" panose="02010600030101010101" pitchFamily="2" charset="-122"/>
                <a:ea typeface="宋体" panose="02010600030101010101" pitchFamily="2" charset="-122"/>
              </a:rPr>
              <a:t>信息</a:t>
            </a:r>
            <a:r>
              <a:rPr lang="zh-CN" altLang="en-US" sz="1800" kern="0" spc="25">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本科转来可以填本科院校名称。</a:t>
            </a:r>
          </a:p>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6</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系统中有“搜索”项的，使用“搜索”</a:t>
            </a:r>
            <a:r>
              <a:rPr lang="zh-CN" altLang="en-US" sz="1800" kern="0" spc="25" dirty="0">
                <a:solidFill>
                  <a:srgbClr val="333333"/>
                </a:solidFill>
                <a:latin typeface="宋体" panose="02010600030101010101" pitchFamily="2" charset="-122"/>
                <a:ea typeface="宋体" panose="02010600030101010101" pitchFamily="2" charset="-122"/>
              </a:rPr>
              <a:t>按钮进行</a:t>
            </a:r>
            <a:r>
              <a:rPr lang="zh-CN" altLang="zh-CN" sz="1800" kern="0" spc="25" dirty="0">
                <a:solidFill>
                  <a:srgbClr val="333333"/>
                </a:solidFill>
                <a:latin typeface="宋体" panose="02010600030101010101" pitchFamily="2" charset="-122"/>
                <a:ea typeface="宋体" panose="02010600030101010101" pitchFamily="2" charset="-122"/>
              </a:rPr>
              <a:t>选择，自行填写无法保存。</a:t>
            </a:r>
          </a:p>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7</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辅导员姓名：填目前所在研究所或院系辅导员老师姓名，研究所或院系没有辅导员的，请填写研究所或院系就业工作负责老师姓名，手机填就业工作负责老师手机号码。不能填本科时辅导员信息！</a:t>
            </a:r>
            <a:r>
              <a:rPr lang="en-US" altLang="zh-CN" sz="1800" kern="0" spc="25" dirty="0">
                <a:solidFill>
                  <a:srgbClr val="333333"/>
                </a:solidFill>
                <a:latin typeface="宋体" panose="02010600030101010101" pitchFamily="2" charset="-122"/>
                <a:ea typeface="宋体" panose="02010600030101010101" pitchFamily="2" charset="-122"/>
              </a:rPr>
              <a:t>  </a:t>
            </a:r>
            <a:endParaRPr lang="zh-CN" altLang="zh-CN" sz="1800" kern="0" spc="25" dirty="0">
              <a:solidFill>
                <a:srgbClr val="333333"/>
              </a:solidFill>
              <a:latin typeface="宋体" panose="02010600030101010101" pitchFamily="2" charset="-122"/>
              <a:ea typeface="宋体" panose="02010600030101010101" pitchFamily="2" charset="-122"/>
            </a:endParaRPr>
          </a:p>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8</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二分毕业生调档：对于不签户口到单位的毕业生，由单位出具调档函从</a:t>
            </a:r>
            <a:r>
              <a:rPr lang="zh-CN" altLang="en-US" sz="1800" kern="0" spc="25" dirty="0">
                <a:solidFill>
                  <a:srgbClr val="333333"/>
                </a:solidFill>
                <a:latin typeface="宋体" panose="02010600030101010101" pitchFamily="2" charset="-122"/>
                <a:ea typeface="宋体" panose="02010600030101010101" pitchFamily="2" charset="-122"/>
              </a:rPr>
              <a:t>学校（研究所）调</a:t>
            </a:r>
            <a:r>
              <a:rPr lang="zh-CN" altLang="zh-CN" sz="1800" kern="0" spc="25" dirty="0">
                <a:solidFill>
                  <a:srgbClr val="333333"/>
                </a:solidFill>
                <a:latin typeface="宋体" panose="02010600030101010101" pitchFamily="2" charset="-122"/>
                <a:ea typeface="宋体" panose="02010600030101010101" pitchFamily="2" charset="-122"/>
              </a:rPr>
              <a:t>档案至就业单位</a:t>
            </a:r>
            <a:r>
              <a:rPr lang="zh-CN" altLang="en-US" sz="1800" kern="0" spc="25" dirty="0">
                <a:solidFill>
                  <a:srgbClr val="333333"/>
                </a:solidFill>
                <a:latin typeface="宋体" panose="02010600030101010101" pitchFamily="2" charset="-122"/>
                <a:ea typeface="宋体" panose="02010600030101010101" pitchFamily="2" charset="-122"/>
              </a:rPr>
              <a:t>，按照实际情况正确填写户口、档案等各项信息</a:t>
            </a:r>
            <a:r>
              <a:rPr lang="zh-CN" altLang="zh-CN" sz="1800" kern="0" spc="25" dirty="0">
                <a:solidFill>
                  <a:srgbClr val="333333"/>
                </a:solidFill>
                <a:latin typeface="宋体" panose="02010600030101010101" pitchFamily="2" charset="-122"/>
                <a:ea typeface="宋体" panose="02010600030101010101" pitchFamily="2" charset="-122"/>
              </a:rPr>
              <a:t>。</a:t>
            </a:r>
          </a:p>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9</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学校发放补贴金额：仅指各类困难生补助，不包括奖助学金，没有的填“</a:t>
            </a:r>
            <a:r>
              <a:rPr lang="en-US" altLang="zh-CN" sz="1800" kern="0" spc="25" dirty="0">
                <a:solidFill>
                  <a:srgbClr val="333333"/>
                </a:solidFill>
                <a:latin typeface="宋体" panose="02010600030101010101" pitchFamily="2" charset="-122"/>
                <a:ea typeface="宋体" panose="02010600030101010101" pitchFamily="2" charset="-122"/>
              </a:rPr>
              <a:t>0</a:t>
            </a:r>
            <a:r>
              <a:rPr lang="zh-CN" altLang="zh-CN" sz="1800" kern="0" spc="25" dirty="0">
                <a:solidFill>
                  <a:srgbClr val="333333"/>
                </a:solidFill>
                <a:latin typeface="宋体" panose="02010600030101010101" pitchFamily="2" charset="-122"/>
                <a:ea typeface="宋体" panose="02010600030101010101" pitchFamily="2" charset="-122"/>
              </a:rPr>
              <a:t>”。</a:t>
            </a:r>
            <a:endParaRPr lang="en-US" altLang="zh-CN" sz="1800" kern="0" spc="25" dirty="0">
              <a:solidFill>
                <a:srgbClr val="333333"/>
              </a:solidFill>
              <a:latin typeface="宋体" panose="02010600030101010101" pitchFamily="2" charset="-122"/>
              <a:ea typeface="宋体" panose="02010600030101010101" pitchFamily="2" charset="-122"/>
            </a:endParaRPr>
          </a:p>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10</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定向生派遣：定向生毕业去向选“签就业协议形式就业”，电子材料上传定向协议书。</a:t>
            </a:r>
            <a:r>
              <a:rPr lang="zh-CN" altLang="en-US" sz="1800" spc="25" dirty="0">
                <a:solidFill>
                  <a:srgbClr val="333333"/>
                </a:solidFill>
                <a:latin typeface="宋体" panose="02010600030101010101" pitchFamily="2" charset="-122"/>
                <a:ea typeface="宋体" panose="02010600030101010101" pitchFamily="2" charset="-122"/>
              </a:rPr>
              <a:t>定向生的委培单位应与委培协议一致（全称或简称），“具体落实单位名称”与“定向或委培单位”一致。很多错填为就读研究所单位名称！</a:t>
            </a:r>
            <a:endParaRPr lang="zh-CN" altLang="zh-CN" sz="1800" kern="0" spc="25" dirty="0">
              <a:solidFill>
                <a:srgbClr val="333333"/>
              </a:solidFill>
              <a:latin typeface="宋体" panose="02010600030101010101" pitchFamily="2" charset="-122"/>
              <a:ea typeface="宋体" panose="02010600030101010101" pitchFamily="2" charset="-122"/>
            </a:endParaRPr>
          </a:p>
          <a:p>
            <a:pPr marL="0" lvl="0" indent="355600" algn="just">
              <a:spcBef>
                <a:spcPts val="600"/>
              </a:spcBef>
              <a:buNone/>
            </a:pPr>
            <a:endParaRPr lang="zh-CN" altLang="zh-CN" sz="1200" dirty="0">
              <a:latin typeface="等线" panose="02010600030101010101" pitchFamily="2" charset="-122"/>
              <a:ea typeface="等线" panose="02010600030101010101" pitchFamily="2" charset="-122"/>
            </a:endParaRPr>
          </a:p>
        </p:txBody>
      </p:sp>
      <p:sp>
        <p:nvSpPr>
          <p:cNvPr id="6" name="标题 1">
            <a:extLst>
              <a:ext uri="{FF2B5EF4-FFF2-40B4-BE49-F238E27FC236}">
                <a16:creationId xmlns:a16="http://schemas.microsoft.com/office/drawing/2014/main" id="{446E5A10-79CE-4C9E-A364-640822796F97}"/>
              </a:ext>
            </a:extLst>
          </p:cNvPr>
          <p:cNvSpPr>
            <a:spLocks noGrp="1"/>
          </p:cNvSpPr>
          <p:nvPr>
            <p:ph type="title"/>
          </p:nvPr>
        </p:nvSpPr>
        <p:spPr>
          <a:xfrm>
            <a:off x="1219200" y="228600"/>
            <a:ext cx="7391400" cy="838200"/>
          </a:xfrm>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00" cap="none" spc="0" normalizeH="0" baseline="0" noProof="0" dirty="0">
                <a:ln>
                  <a:noFill/>
                </a:ln>
                <a:solidFill>
                  <a:schemeClr val="bg1"/>
                </a:solidFill>
                <a:effectLst/>
                <a:uLnTx/>
                <a:uFillTx/>
                <a:latin typeface="等线" panose="02010600030101010101" pitchFamily="2" charset="-122"/>
                <a:ea typeface="微软雅黑" panose="020B0503020204020204" pitchFamily="34" charset="-122"/>
                <a:cs typeface="Times New Roman" panose="02020603050405020304" pitchFamily="18" charset="0"/>
              </a:rPr>
              <a:t>常见问题</a:t>
            </a:r>
            <a:endPar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413"/>
            <a:ext cx="8229600" cy="5400675"/>
          </a:xfrm>
        </p:spPr>
        <p:txBody>
          <a:bodyPr vert="horz" wrap="square" lIns="91440" tIns="45720" rIns="91440" bIns="45720" numCol="1" anchor="t" anchorCtr="0" compatLnSpc="1"/>
          <a:lstStyle/>
          <a:p>
            <a:pPr marL="0" marR="0" lvl="0" indent="457200" algn="l" defTabSz="914400" rtl="0" eaLnBrk="0" fontAlgn="base" latinLnBrk="0" hangingPunct="0">
              <a:lnSpc>
                <a:spcPct val="150000"/>
              </a:lnSpc>
              <a:spcBef>
                <a:spcPct val="20000"/>
              </a:spcBef>
              <a:spcAft>
                <a:spcPct val="0"/>
              </a:spcAft>
              <a:buClrTx/>
              <a:buSzTx/>
              <a:buFontTx/>
              <a:buNone/>
              <a:defRPr/>
            </a:pPr>
            <a:r>
              <a:rPr lang="zh-CN" altLang="en-US" sz="1800" spc="25" dirty="0">
                <a:solidFill>
                  <a:srgbClr val="333333"/>
                </a:solidFill>
                <a:latin typeface="等线" panose="02010600030101010101" pitchFamily="2" charset="-122"/>
                <a:ea typeface="宋体" panose="02010600030101010101" pitchFamily="2" charset="-122"/>
              </a:rPr>
              <a:t>注意：</a:t>
            </a:r>
            <a:endParaRPr lang="en-US" altLang="zh-CN" sz="1800" spc="25" dirty="0">
              <a:solidFill>
                <a:srgbClr val="333333"/>
              </a:solidFill>
              <a:latin typeface="等线" panose="02010600030101010101" pitchFamily="2" charset="-122"/>
              <a:ea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Tx/>
              <a:buNone/>
              <a:defRPr/>
            </a:pPr>
            <a:r>
              <a:rPr lang="en-US" altLang="zh-CN" sz="1800" spc="25" dirty="0">
                <a:solidFill>
                  <a:srgbClr val="333333"/>
                </a:solidFill>
                <a:latin typeface="等线" panose="02010600030101010101" pitchFamily="2" charset="-122"/>
                <a:ea typeface="宋体" panose="02010600030101010101" pitchFamily="2" charset="-122"/>
              </a:rPr>
              <a:t>      1</a:t>
            </a:r>
            <a:r>
              <a:rPr lang="zh-CN" altLang="en-US"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FF0000"/>
                </a:solidFill>
                <a:latin typeface="等线" panose="02010600030101010101" pitchFamily="2" charset="-122"/>
                <a:ea typeface="宋体" panose="02010600030101010101" pitchFamily="2" charset="-122"/>
              </a:rPr>
              <a:t>生源地信息</a:t>
            </a:r>
            <a:r>
              <a:rPr lang="zh-CN" altLang="en-US" sz="1800" spc="25" dirty="0">
                <a:solidFill>
                  <a:srgbClr val="333333"/>
                </a:solidFill>
                <a:latin typeface="等线" panose="02010600030101010101" pitchFamily="2" charset="-122"/>
                <a:ea typeface="宋体" panose="02010600030101010101" pitchFamily="2" charset="-122"/>
              </a:rPr>
              <a:t>：应在入学报到时</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报预毕业生数据</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毕业电子注册时维护生源地信息，生源地信息为空</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生源地未具体至县</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县级市、区的，无法上报！</a:t>
            </a:r>
            <a:endParaRPr lang="en-US" altLang="zh-CN" sz="1800" spc="25" dirty="0">
              <a:solidFill>
                <a:srgbClr val="333333"/>
              </a:solidFill>
              <a:latin typeface="等线" panose="02010600030101010101" pitchFamily="2" charset="-122"/>
              <a:ea typeface="宋体" panose="02010600030101010101" pitchFamily="2" charset="-122"/>
            </a:endParaRPr>
          </a:p>
          <a:p>
            <a:pPr marL="0" indent="0">
              <a:buNone/>
              <a:defRPr/>
            </a:pPr>
            <a:r>
              <a:rPr lang="en-US" altLang="zh-CN" sz="1800" spc="25" dirty="0">
                <a:solidFill>
                  <a:srgbClr val="333333"/>
                </a:solidFill>
                <a:latin typeface="等线" panose="02010600030101010101" pitchFamily="2" charset="-122"/>
                <a:ea typeface="宋体" panose="02010600030101010101" pitchFamily="2" charset="-122"/>
              </a:rPr>
              <a:t>      2</a:t>
            </a:r>
            <a:r>
              <a:rPr lang="zh-CN" altLang="en-US" sz="1800" spc="25" dirty="0">
                <a:solidFill>
                  <a:srgbClr val="333333"/>
                </a:solidFill>
                <a:latin typeface="等线" panose="02010600030101010101" pitchFamily="2" charset="-122"/>
                <a:ea typeface="宋体" panose="02010600030101010101" pitchFamily="2" charset="-122"/>
              </a:rPr>
              <a:t>、具体落实</a:t>
            </a:r>
            <a:r>
              <a:rPr lang="zh-CN" altLang="en-US" sz="1800" spc="25" dirty="0">
                <a:solidFill>
                  <a:srgbClr val="FF0000"/>
                </a:solidFill>
                <a:latin typeface="等线" panose="02010600030101010101" pitchFamily="2" charset="-122"/>
                <a:ea typeface="宋体" panose="02010600030101010101" pitchFamily="2" charset="-122"/>
              </a:rPr>
              <a:t>单位名称</a:t>
            </a:r>
            <a:r>
              <a:rPr lang="zh-CN" altLang="en-US" sz="1800" spc="25" dirty="0">
                <a:solidFill>
                  <a:srgbClr val="333333"/>
                </a:solidFill>
                <a:latin typeface="等线" panose="02010600030101010101" pitchFamily="2" charset="-122"/>
                <a:ea typeface="宋体" panose="02010600030101010101" pitchFamily="2" charset="-122"/>
              </a:rPr>
              <a:t>：具体落实</a:t>
            </a:r>
            <a:r>
              <a:rPr lang="zh-CN" altLang="zh-CN" sz="1800" spc="25" dirty="0">
                <a:solidFill>
                  <a:srgbClr val="333333"/>
                </a:solidFill>
                <a:latin typeface="等线" panose="02010600030101010101" pitchFamily="2" charset="-122"/>
                <a:ea typeface="宋体" panose="02010600030101010101" pitchFamily="2" charset="-122"/>
              </a:rPr>
              <a:t>单位名称</a:t>
            </a:r>
            <a:r>
              <a:rPr lang="zh-CN" altLang="en-US" sz="1800" spc="25" dirty="0">
                <a:solidFill>
                  <a:srgbClr val="333333"/>
                </a:solidFill>
                <a:latin typeface="等线" panose="02010600030101010101" pitchFamily="2" charset="-122"/>
                <a:ea typeface="宋体" panose="02010600030101010101" pitchFamily="2" charset="-122"/>
              </a:rPr>
              <a:t>不可</a:t>
            </a:r>
            <a:r>
              <a:rPr lang="zh-CN" altLang="zh-CN" sz="1800" spc="25" dirty="0">
                <a:solidFill>
                  <a:srgbClr val="333333"/>
                </a:solidFill>
                <a:latin typeface="等线" panose="02010600030101010101" pitchFamily="2" charset="-122"/>
                <a:ea typeface="宋体" panose="02010600030101010101" pitchFamily="2" charset="-122"/>
              </a:rPr>
              <a:t>填报“无”、“不确定”</a:t>
            </a:r>
            <a:r>
              <a:rPr lang="zh-CN" altLang="en-US" sz="1800" spc="25" dirty="0">
                <a:solidFill>
                  <a:srgbClr val="333333"/>
                </a:solidFill>
                <a:latin typeface="等线" panose="02010600030101010101" pitchFamily="2" charset="-122"/>
                <a:ea typeface="宋体" panose="02010600030101010101" pitchFamily="2" charset="-122"/>
              </a:rPr>
              <a:t>、简称；去到大学的，不要具体至院系，如“北京师范大学天文系”只需填写“北京师范大学”。</a:t>
            </a:r>
            <a:endParaRPr lang="en-US" altLang="zh-CN" sz="1800" spc="25" dirty="0">
              <a:solidFill>
                <a:srgbClr val="333333"/>
              </a:solidFill>
              <a:latin typeface="等线" panose="02010600030101010101" pitchFamily="2" charset="-122"/>
              <a:ea typeface="宋体" panose="02010600030101010101" pitchFamily="2" charset="-122"/>
            </a:endParaRPr>
          </a:p>
          <a:p>
            <a:pPr marL="0" indent="0">
              <a:buNone/>
              <a:defRPr/>
            </a:pPr>
            <a:r>
              <a:rPr lang="en-US" altLang="zh-CN" sz="1800" spc="25" dirty="0">
                <a:solidFill>
                  <a:srgbClr val="333333"/>
                </a:solidFill>
                <a:latin typeface="等线" panose="02010600030101010101" pitchFamily="2" charset="-122"/>
                <a:ea typeface="宋体" panose="02010600030101010101" pitchFamily="2" charset="-122"/>
              </a:rPr>
              <a:t>      3</a:t>
            </a:r>
            <a:r>
              <a:rPr lang="zh-CN" altLang="en-US"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FF0000"/>
                </a:solidFill>
                <a:latin typeface="等线" panose="02010600030101010101" pitchFamily="2" charset="-122"/>
                <a:ea typeface="宋体" panose="02010600030101010101" pitchFamily="2" charset="-122"/>
              </a:rPr>
              <a:t>单位组织机构代码</a:t>
            </a:r>
            <a:r>
              <a:rPr lang="zh-CN" altLang="en-US" sz="1800" spc="25" dirty="0">
                <a:solidFill>
                  <a:srgbClr val="333333"/>
                </a:solidFill>
                <a:latin typeface="等线" panose="02010600030101010101" pitchFamily="2" charset="-122"/>
                <a:ea typeface="宋体" panose="02010600030101010101" pitchFamily="2" charset="-122"/>
              </a:rPr>
              <a:t>：单位组织机构代码中的</a:t>
            </a:r>
            <a:r>
              <a:rPr lang="zh-CN" altLang="en-US" sz="1800" spc="25" dirty="0">
                <a:solidFill>
                  <a:srgbClr val="FF0000"/>
                </a:solidFill>
                <a:latin typeface="等线" panose="02010600030101010101" pitchFamily="2" charset="-122"/>
                <a:ea typeface="宋体" panose="02010600030101010101" pitchFamily="2" charset="-122"/>
              </a:rPr>
              <a:t>字母必须大写</a:t>
            </a:r>
            <a:r>
              <a:rPr lang="zh-CN" altLang="en-US" sz="1800" spc="25" dirty="0">
                <a:solidFill>
                  <a:srgbClr val="333333"/>
                </a:solidFill>
                <a:latin typeface="等线" panose="02010600030101010101" pitchFamily="2" charset="-122"/>
                <a:ea typeface="宋体" panose="02010600030101010101" pitchFamily="2" charset="-122"/>
              </a:rPr>
              <a:t>！须登陆</a:t>
            </a:r>
            <a:r>
              <a:rPr lang="zh-CN" altLang="en-US" sz="1800" spc="25" dirty="0">
                <a:solidFill>
                  <a:srgbClr val="FF0000"/>
                </a:solidFill>
                <a:latin typeface="等线" panose="02010600030101010101" pitchFamily="2" charset="-122"/>
                <a:ea typeface="宋体" panose="02010600030101010101" pitchFamily="2" charset="-122"/>
              </a:rPr>
              <a:t>天眼查</a:t>
            </a:r>
            <a:r>
              <a:rPr lang="en-US" altLang="zh-CN" sz="1800" spc="25" dirty="0">
                <a:solidFill>
                  <a:srgbClr val="FF0000"/>
                </a:solidFill>
                <a:latin typeface="等线" panose="02010600030101010101" pitchFamily="2" charset="-122"/>
                <a:ea typeface="宋体" panose="02010600030101010101" pitchFamily="2" charset="-122"/>
              </a:rPr>
              <a:t>https://www.tianyancha.com/</a:t>
            </a:r>
            <a:r>
              <a:rPr lang="zh-CN" altLang="en-US" sz="1800" spc="25" dirty="0">
                <a:solidFill>
                  <a:srgbClr val="333333"/>
                </a:solidFill>
                <a:latin typeface="等线" panose="02010600030101010101" pitchFamily="2" charset="-122"/>
                <a:ea typeface="宋体" panose="02010600030101010101" pitchFamily="2" charset="-122"/>
              </a:rPr>
              <a:t>查询、确认后再填写，不能随意编写</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空</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“无”，只有当单位性质为机关或部队时，无法查到组织机构代码的才可以填“无” ，代码填写不准确将影响转迁户口档案！</a:t>
            </a:r>
            <a:endParaRPr lang="en-US" altLang="zh-CN" sz="1800" spc="25" dirty="0">
              <a:solidFill>
                <a:srgbClr val="333333"/>
              </a:solidFill>
              <a:latin typeface="等线" panose="02010600030101010101" pitchFamily="2" charset="-122"/>
              <a:ea typeface="宋体" panose="02010600030101010101" pitchFamily="2" charset="-122"/>
            </a:endParaRPr>
          </a:p>
          <a:p>
            <a:pPr marL="0" lvl="0" indent="0">
              <a:buNone/>
              <a:defRPr/>
            </a:pPr>
            <a:endPar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 name="标题 1">
            <a:extLst>
              <a:ext uri="{FF2B5EF4-FFF2-40B4-BE49-F238E27FC236}">
                <a16:creationId xmlns:a16="http://schemas.microsoft.com/office/drawing/2014/main" id="{D606A11F-6718-451A-84A8-EE405A810538}"/>
              </a:ext>
            </a:extLst>
          </p:cNvPr>
          <p:cNvSpPr>
            <a:spLocks noGrp="1"/>
          </p:cNvSpPr>
          <p:nvPr>
            <p:ph type="title"/>
          </p:nvPr>
        </p:nvSpPr>
        <p:spPr>
          <a:xfrm>
            <a:off x="1219200" y="228600"/>
            <a:ext cx="7391400" cy="838200"/>
          </a:xfrm>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00" cap="none" spc="0" normalizeH="0" baseline="0" noProof="0" dirty="0">
                <a:ln>
                  <a:noFill/>
                </a:ln>
                <a:solidFill>
                  <a:schemeClr val="bg1"/>
                </a:solidFill>
                <a:effectLst/>
                <a:uLnTx/>
                <a:uFillTx/>
                <a:latin typeface="等线" panose="02010600030101010101" pitchFamily="2" charset="-122"/>
                <a:ea typeface="微软雅黑" panose="020B0503020204020204" pitchFamily="34" charset="-122"/>
                <a:cs typeface="Times New Roman" panose="02020603050405020304" pitchFamily="18" charset="0"/>
              </a:rPr>
              <a:t>常见问题</a:t>
            </a:r>
            <a:endPar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BD074DB-DFBA-4316-826E-C312FDE622E3}"/>
              </a:ext>
            </a:extLst>
          </p:cNvPr>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00" cap="none" spc="0" normalizeH="0" baseline="0" noProof="0" dirty="0">
                <a:ln>
                  <a:noFill/>
                </a:ln>
                <a:solidFill>
                  <a:schemeClr val="bg1"/>
                </a:solidFill>
                <a:effectLst/>
                <a:uLnTx/>
                <a:uFillTx/>
                <a:latin typeface="等线" panose="02010600030101010101" pitchFamily="2" charset="-122"/>
                <a:ea typeface="微软雅黑" panose="020B0503020204020204" pitchFamily="34" charset="-122"/>
                <a:cs typeface="Times New Roman" panose="02020603050405020304" pitchFamily="18" charset="0"/>
              </a:rPr>
              <a:t>常见问题</a:t>
            </a:r>
            <a:endPar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
        <p:nvSpPr>
          <p:cNvPr id="3" name="内容占位符 2"/>
          <p:cNvSpPr>
            <a:spLocks noGrp="1"/>
          </p:cNvSpPr>
          <p:nvPr>
            <p:ph idx="1"/>
          </p:nvPr>
        </p:nvSpPr>
        <p:spPr>
          <a:xfrm>
            <a:off x="457200" y="1268413"/>
            <a:ext cx="8229600" cy="590550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Tx/>
              <a:buNone/>
              <a:defRPr/>
            </a:pPr>
            <a:r>
              <a:rPr lang="en-US" altLang="zh-CN" sz="1800" spc="25" dirty="0">
                <a:solidFill>
                  <a:srgbClr val="333333"/>
                </a:solidFill>
                <a:latin typeface="等线" panose="02010600030101010101" pitchFamily="2" charset="-122"/>
                <a:ea typeface="宋体" panose="02010600030101010101" pitchFamily="2" charset="-122"/>
              </a:rPr>
              <a:t>      4</a:t>
            </a:r>
            <a:r>
              <a:rPr lang="zh-CN" altLang="en-US"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FF0000"/>
                </a:solidFill>
                <a:latin typeface="等线" panose="02010600030101010101" pitchFamily="2" charset="-122"/>
                <a:ea typeface="宋体" panose="02010600030101010101" pitchFamily="2" charset="-122"/>
              </a:rPr>
              <a:t>单位性质</a:t>
            </a:r>
            <a:r>
              <a:rPr lang="zh-CN" altLang="en-US" sz="1800" spc="25" dirty="0">
                <a:solidFill>
                  <a:srgbClr val="333333"/>
                </a:solidFill>
                <a:latin typeface="等线" panose="02010600030101010101" pitchFamily="2" charset="-122"/>
                <a:ea typeface="宋体" panose="02010600030101010101" pitchFamily="2" charset="-122"/>
              </a:rPr>
              <a:t>：单位性质须与单位事实相符，单位名称是公司，单位性质却填事业单位或高等教育单位，无法上报。如难以确定，公司请选“其他企业”，研究所请选“科研设计单位”。</a:t>
            </a:r>
          </a:p>
          <a:p>
            <a:pPr marL="0" indent="0">
              <a:buNone/>
              <a:defRPr/>
            </a:pPr>
            <a:r>
              <a:rPr lang="en-US" altLang="zh-CN" sz="1800" spc="25" dirty="0">
                <a:solidFill>
                  <a:srgbClr val="333333"/>
                </a:solidFill>
                <a:latin typeface="等线" panose="02010600030101010101" pitchFamily="2" charset="-122"/>
                <a:ea typeface="宋体" panose="02010600030101010101" pitchFamily="2" charset="-122"/>
              </a:rPr>
              <a:t>      5</a:t>
            </a:r>
            <a:r>
              <a:rPr lang="zh-CN" altLang="en-US" sz="1800" spc="25" dirty="0">
                <a:solidFill>
                  <a:srgbClr val="333333"/>
                </a:solidFill>
                <a:latin typeface="等线" panose="02010600030101010101" pitchFamily="2" charset="-122"/>
                <a:ea typeface="宋体" panose="02010600030101010101" pitchFamily="2" charset="-122"/>
              </a:rPr>
              <a:t>、出国出境：具体落实单位名称为“国家</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学校</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研究所</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机构”，此处填写国外就读院校中文名称。具体落实单位所在地：香港特别行政区</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澳门特别行政区</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台湾省</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国外。请通过“搜索”按钮选择。单位性质根据实际情况填写。</a:t>
            </a:r>
            <a:endParaRPr lang="en-US" altLang="zh-CN" sz="1800" spc="25" dirty="0">
              <a:solidFill>
                <a:srgbClr val="333333"/>
              </a:solidFill>
              <a:latin typeface="等线" panose="02010600030101010101" pitchFamily="2" charset="-122"/>
              <a:ea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Tx/>
              <a:buNone/>
              <a:defRPr/>
            </a:pPr>
            <a:r>
              <a:rPr lang="en-US" altLang="zh-CN" sz="1800" spc="25" dirty="0">
                <a:solidFill>
                  <a:srgbClr val="333333"/>
                </a:solidFill>
                <a:latin typeface="等线" panose="02010600030101010101" pitchFamily="2" charset="-122"/>
                <a:ea typeface="宋体" panose="02010600030101010101" pitchFamily="2" charset="-122"/>
              </a:rPr>
              <a:t>      6</a:t>
            </a:r>
            <a:r>
              <a:rPr lang="zh-CN" altLang="en-US"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FF0000"/>
                </a:solidFill>
                <a:latin typeface="等线" panose="02010600030101010101" pitchFamily="2" charset="-122"/>
                <a:ea typeface="宋体" panose="02010600030101010101" pitchFamily="2" charset="-122"/>
              </a:rPr>
              <a:t>邮政编码、</a:t>
            </a:r>
            <a:r>
              <a:rPr lang="en-US" altLang="zh-CN" sz="1800" spc="25" dirty="0">
                <a:solidFill>
                  <a:srgbClr val="FF0000"/>
                </a:solidFill>
                <a:latin typeface="等线" panose="02010600030101010101" pitchFamily="2" charset="-122"/>
                <a:ea typeface="宋体" panose="02010600030101010101" pitchFamily="2" charset="-122"/>
              </a:rPr>
              <a:t>QQ</a:t>
            </a:r>
            <a:r>
              <a:rPr lang="zh-CN" altLang="en-US" sz="1800" spc="25" dirty="0">
                <a:solidFill>
                  <a:srgbClr val="FF0000"/>
                </a:solidFill>
                <a:latin typeface="等线" panose="02010600030101010101" pitchFamily="2" charset="-122"/>
                <a:ea typeface="宋体" panose="02010600030101010101" pitchFamily="2" charset="-122"/>
              </a:rPr>
              <a:t>号码、联系人电话、联系人手机</a:t>
            </a:r>
            <a:r>
              <a:rPr lang="zh-CN" altLang="en-US" sz="1800" spc="25" dirty="0">
                <a:solidFill>
                  <a:srgbClr val="333333"/>
                </a:solidFill>
                <a:latin typeface="等线" panose="02010600030101010101" pitchFamily="2" charset="-122"/>
                <a:ea typeface="宋体" panose="02010600030101010101" pitchFamily="2" charset="-122"/>
              </a:rPr>
              <a:t>号格式错误，正确如：</a:t>
            </a:r>
            <a:r>
              <a:rPr lang="en-US" altLang="zh-CN" sz="1800" spc="25" dirty="0">
                <a:solidFill>
                  <a:srgbClr val="333333"/>
                </a:solidFill>
                <a:latin typeface="等线" panose="02010600030101010101" pitchFamily="2" charset="-122"/>
                <a:ea typeface="宋体" panose="02010600030101010101" pitchFamily="2" charset="-122"/>
              </a:rPr>
              <a:t>100190</a:t>
            </a:r>
            <a:r>
              <a:rPr lang="zh-CN" altLang="en-US" sz="1800" spc="25" dirty="0">
                <a:solidFill>
                  <a:srgbClr val="333333"/>
                </a:solidFill>
                <a:latin typeface="等线" panose="02010600030101010101" pitchFamily="2" charset="-122"/>
                <a:ea typeface="宋体" panose="02010600030101010101" pitchFamily="2" charset="-122"/>
              </a:rPr>
              <a:t>、</a:t>
            </a:r>
            <a:r>
              <a:rPr lang="en-US" altLang="zh-CN" sz="1800" spc="25" dirty="0">
                <a:solidFill>
                  <a:srgbClr val="333333"/>
                </a:solidFill>
                <a:latin typeface="等线" panose="02010600030101010101" pitchFamily="2" charset="-122"/>
                <a:ea typeface="宋体" panose="02010600030101010101" pitchFamily="2" charset="-122"/>
              </a:rPr>
              <a:t>351848066</a:t>
            </a:r>
            <a:r>
              <a:rPr lang="zh-CN" altLang="en-US" sz="1800" spc="25" dirty="0">
                <a:solidFill>
                  <a:srgbClr val="333333"/>
                </a:solidFill>
                <a:latin typeface="等线" panose="02010600030101010101" pitchFamily="2" charset="-122"/>
                <a:ea typeface="宋体" panose="02010600030101010101" pitchFamily="2" charset="-122"/>
              </a:rPr>
              <a:t>（不是</a:t>
            </a:r>
            <a:r>
              <a:rPr lang="en-US" altLang="zh-CN" sz="1800" spc="25" dirty="0">
                <a:solidFill>
                  <a:srgbClr val="333333"/>
                </a:solidFill>
                <a:latin typeface="等线" panose="02010600030101010101" pitchFamily="2" charset="-122"/>
                <a:ea typeface="宋体" panose="02010600030101010101" pitchFamily="2" charset="-122"/>
              </a:rPr>
              <a:t>QQ</a:t>
            </a:r>
            <a:r>
              <a:rPr lang="zh-CN" altLang="en-US" sz="1800" spc="25" dirty="0">
                <a:solidFill>
                  <a:srgbClr val="333333"/>
                </a:solidFill>
                <a:latin typeface="等线" panose="02010600030101010101" pitchFamily="2" charset="-122"/>
                <a:ea typeface="宋体" panose="02010600030101010101" pitchFamily="2" charset="-122"/>
              </a:rPr>
              <a:t>邮箱！）、</a:t>
            </a:r>
            <a:r>
              <a:rPr lang="en-US" altLang="zh-CN" sz="1800" spc="25" dirty="0">
                <a:solidFill>
                  <a:srgbClr val="333333"/>
                </a:solidFill>
                <a:latin typeface="等线" panose="02010600030101010101" pitchFamily="2" charset="-122"/>
                <a:ea typeface="宋体" panose="02010600030101010101" pitchFamily="2" charset="-122"/>
              </a:rPr>
              <a:t>010-82686335</a:t>
            </a:r>
            <a:r>
              <a:rPr lang="zh-CN" altLang="en-US" sz="1800" spc="25" dirty="0">
                <a:solidFill>
                  <a:srgbClr val="333333"/>
                </a:solidFill>
                <a:latin typeface="等线" panose="02010600030101010101" pitchFamily="2" charset="-122"/>
                <a:ea typeface="宋体" panose="02010600030101010101" pitchFamily="2" charset="-122"/>
              </a:rPr>
              <a:t>、</a:t>
            </a:r>
            <a:r>
              <a:rPr lang="en-US" altLang="zh-CN" sz="1800" spc="25" dirty="0">
                <a:solidFill>
                  <a:srgbClr val="333333"/>
                </a:solidFill>
                <a:latin typeface="等线" panose="02010600030101010101" pitchFamily="2" charset="-122"/>
                <a:ea typeface="宋体" panose="02010600030101010101" pitchFamily="2" charset="-122"/>
              </a:rPr>
              <a:t>13213345888</a:t>
            </a:r>
            <a:r>
              <a:rPr lang="zh-CN" altLang="en-US" sz="1800" spc="25" dirty="0">
                <a:solidFill>
                  <a:srgbClr val="333333"/>
                </a:solidFill>
                <a:latin typeface="等线" panose="02010600030101010101" pitchFamily="2" charset="-122"/>
                <a:ea typeface="宋体" panose="02010600030101010101" pitchFamily="2" charset="-122"/>
              </a:rPr>
              <a:t>。</a:t>
            </a:r>
            <a:endParaRPr lang="en-US" altLang="zh-CN" sz="1800" spc="25" dirty="0">
              <a:solidFill>
                <a:srgbClr val="333333"/>
              </a:solidFill>
              <a:latin typeface="等线" panose="02010600030101010101" pitchFamily="2" charset="-122"/>
              <a:ea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Tx/>
              <a:buNone/>
              <a:defRPr/>
            </a:pP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prstGeom prst="round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lstStyle/>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如有问题，请联系</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所在研究所或院系负责就业工作的老师。</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谢谢！</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各角色职责及操作说明</a:t>
            </a:r>
          </a:p>
        </p:txBody>
      </p:sp>
      <p:sp>
        <p:nvSpPr>
          <p:cNvPr id="3" name="内容占位符 2"/>
          <p:cNvSpPr>
            <a:spLocks noGrp="1"/>
          </p:cNvSpPr>
          <p:nvPr>
            <p:ph idx="1"/>
          </p:nvPr>
        </p:nvSpPr>
        <p:spPr>
          <a:xfrm>
            <a:off x="611188" y="1258888"/>
            <a:ext cx="8229600" cy="5373688"/>
          </a:xfrm>
        </p:spPr>
        <p:txBody>
          <a:bodyPr vert="horz" wrap="square" lIns="91440" tIns="45720" rIns="91440" bIns="45720" numCol="1" anchor="t" anchorCtr="0" compatLnSpc="1">
            <a:normAutofit/>
          </a:bodyPr>
          <a:lstStyle/>
          <a:p>
            <a:pPr marL="342900" marR="0" lvl="0" indent="-342900" algn="l" defTabSz="914400" rtl="0" eaLnBrk="0" fontAlgn="base" latinLnBrk="0" hangingPunct="0">
              <a:lnSpc>
                <a:spcPct val="150000"/>
              </a:lnSpc>
              <a:spcBef>
                <a:spcPct val="20000"/>
              </a:spcBef>
              <a:spcAft>
                <a:spcPct val="0"/>
              </a:spcAft>
              <a:buClrTx/>
              <a:buSzTx/>
              <a:buFontTx/>
              <a:buChar char="•"/>
              <a:defRPr/>
            </a:pPr>
            <a:r>
              <a:rPr kumimoji="0" lang="zh-CN" altLang="en-US" sz="19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学生角色</a:t>
            </a:r>
            <a:r>
              <a:rPr kumimoji="0" lang="zh-CN" altLang="en-US" sz="1900" b="1" i="0" u="none" strike="noStrike" kern="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rPr>
              <a:t>：登录</a:t>
            </a:r>
            <a:r>
              <a:rPr kumimoji="0" lang="en-US" altLang="zh-CN" sz="1900" b="1" i="0" u="none" strike="noStrike" kern="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rPr>
              <a:t>SEP</a:t>
            </a:r>
            <a:r>
              <a:rPr kumimoji="0" lang="zh-CN" altLang="en-US" sz="19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进入</a:t>
            </a:r>
            <a:r>
              <a:rPr kumimoji="0" lang="en-US" altLang="zh-CN" sz="19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19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学籍管理</a:t>
            </a:r>
            <a:r>
              <a:rPr kumimoji="0" lang="en-US" altLang="zh-CN" sz="19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19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系统</a:t>
            </a:r>
            <a:endParaRPr kumimoji="0" lang="en-US" altLang="zh-CN" sz="19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档案</a:t>
            </a:r>
            <a:r>
              <a:rPr kumimoji="0" lang="en-US" altLang="zh-CN"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a:t>
            </a: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填写</a:t>
            </a:r>
            <a:r>
              <a:rPr kumimoji="0" lang="en-US" altLang="zh-CN"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a:t>
            </a: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维护毕业生基本信息表</a:t>
            </a:r>
            <a:r>
              <a:rPr kumimoji="0" lang="en-US" altLang="zh-CN"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(B2)</a:t>
            </a: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19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填报及修改：</a:t>
            </a:r>
            <a:endParaRPr lang="en-US" altLang="zh-CN" sz="1900" b="1" dirty="0">
              <a:solidFill>
                <a:srgbClr val="FF0000"/>
              </a:solidFill>
            </a:endParaRPr>
          </a:p>
          <a:p>
            <a:pPr marL="457200" marR="0" lvl="1" indent="0" algn="l" defTabSz="914400" rtl="0" eaLnBrk="0" fontAlgn="base" latinLnBrk="0" hangingPunct="0">
              <a:lnSpc>
                <a:spcPct val="150000"/>
              </a:lnSpc>
              <a:spcBef>
                <a:spcPct val="20000"/>
              </a:spcBef>
              <a:spcAft>
                <a:spcPct val="0"/>
              </a:spcAft>
              <a:buClrTx/>
              <a:buSzTx/>
              <a:buNone/>
              <a:defRPr/>
            </a:pPr>
            <a:r>
              <a:rPr lang="en-US" altLang="zh-CN" sz="1800" dirty="0">
                <a:solidFill>
                  <a:srgbClr val="C00000"/>
                </a:solidFill>
              </a:rPr>
              <a:t>1.</a:t>
            </a:r>
            <a:r>
              <a:rPr lang="zh-CN" altLang="en-US" sz="1800" dirty="0">
                <a:solidFill>
                  <a:srgbClr val="C00000"/>
                </a:solidFill>
              </a:rPr>
              <a:t>预毕业申请数据：</a:t>
            </a:r>
            <a:r>
              <a:rPr lang="zh-CN" altLang="zh-CN" sz="1800" dirty="0">
                <a:solidFill>
                  <a:srgbClr val="C00000"/>
                </a:solidFill>
              </a:rPr>
              <a:t>学生提交数据后在导师审批之前如果</a:t>
            </a:r>
            <a:r>
              <a:rPr lang="zh-CN" altLang="en-US" sz="1800" dirty="0">
                <a:solidFill>
                  <a:srgbClr val="C00000"/>
                </a:solidFill>
              </a:rPr>
              <a:t>想</a:t>
            </a:r>
            <a:r>
              <a:rPr lang="zh-CN" altLang="zh-CN" sz="1800" dirty="0">
                <a:solidFill>
                  <a:srgbClr val="C00000"/>
                </a:solidFill>
              </a:rPr>
              <a:t>修改数据，不需要导师退回即可自行修改、重新提交；导师审批后想修改数据或撤销毕业申请的，请联系导师退回</a:t>
            </a:r>
            <a:r>
              <a:rPr lang="en-US" altLang="zh-CN" sz="1800" dirty="0">
                <a:solidFill>
                  <a:srgbClr val="C00000"/>
                </a:solidFill>
              </a:rPr>
              <a:t>/</a:t>
            </a:r>
            <a:r>
              <a:rPr lang="zh-CN" altLang="en-US" sz="1800" dirty="0">
                <a:solidFill>
                  <a:srgbClr val="C00000"/>
                </a:solidFill>
              </a:rPr>
              <a:t>撤回</a:t>
            </a:r>
            <a:r>
              <a:rPr lang="zh-CN" altLang="zh-CN" sz="1800" dirty="0">
                <a:solidFill>
                  <a:srgbClr val="C00000"/>
                </a:solidFill>
              </a:rPr>
              <a:t>。</a:t>
            </a:r>
            <a:endParaRPr lang="en-US" altLang="zh-CN" sz="1800" dirty="0">
              <a:solidFill>
                <a:srgbClr val="C00000"/>
              </a:solidFill>
            </a:endParaRPr>
          </a:p>
          <a:p>
            <a:pPr marL="457200" marR="0" lvl="1" indent="0" algn="l" defTabSz="914400" rtl="0" eaLnBrk="0" fontAlgn="base" latinLnBrk="0" hangingPunct="0">
              <a:lnSpc>
                <a:spcPct val="150000"/>
              </a:lnSpc>
              <a:spcBef>
                <a:spcPct val="20000"/>
              </a:spcBef>
              <a:spcAft>
                <a:spcPct val="0"/>
              </a:spcAft>
              <a:buClrTx/>
              <a:buSzTx/>
              <a:buNone/>
              <a:defRPr/>
            </a:pPr>
            <a:r>
              <a:rPr lang="en-US" altLang="zh-CN" sz="1800" dirty="0">
                <a:solidFill>
                  <a:srgbClr val="C00000"/>
                </a:solidFill>
              </a:rPr>
              <a:t>2.</a:t>
            </a:r>
            <a:r>
              <a:rPr lang="zh-CN" altLang="en-US" sz="1800" dirty="0">
                <a:solidFill>
                  <a:srgbClr val="C00000"/>
                </a:solidFill>
              </a:rPr>
              <a:t>签约数据：</a:t>
            </a:r>
            <a:r>
              <a:rPr lang="zh-CN" altLang="en-US" sz="1800" kern="1200" dirty="0">
                <a:solidFill>
                  <a:srgbClr val="C00000"/>
                </a:solidFill>
              </a:rPr>
              <a:t>如果提交签约数据后变更就业单位或需要修改数据信息的，在选择提交派遣数据之前均可以自行修改、重新提交。</a:t>
            </a:r>
            <a:endParaRPr lang="en-US" altLang="zh-CN" sz="1800" kern="1200" dirty="0">
              <a:solidFill>
                <a:srgbClr val="C00000"/>
              </a:solidFill>
            </a:endParaRPr>
          </a:p>
          <a:p>
            <a:pPr marL="457200" marR="0" lvl="1" indent="0" algn="l" defTabSz="914400" rtl="0" eaLnBrk="0" fontAlgn="base" latinLnBrk="0" hangingPunct="0">
              <a:lnSpc>
                <a:spcPct val="150000"/>
              </a:lnSpc>
              <a:spcBef>
                <a:spcPct val="20000"/>
              </a:spcBef>
              <a:spcAft>
                <a:spcPct val="0"/>
              </a:spcAft>
              <a:buClrTx/>
              <a:buSzTx/>
              <a:buNone/>
              <a:defRPr/>
            </a:pPr>
            <a:r>
              <a:rPr lang="en-US" altLang="zh-CN" sz="1800" kern="1200" dirty="0">
                <a:solidFill>
                  <a:srgbClr val="C00000"/>
                </a:solidFill>
              </a:rPr>
              <a:t>3</a:t>
            </a:r>
            <a:r>
              <a:rPr lang="en-US" altLang="zh-CN" sz="1800" dirty="0">
                <a:solidFill>
                  <a:srgbClr val="C00000"/>
                </a:solidFill>
              </a:rPr>
              <a:t>.</a:t>
            </a:r>
            <a:r>
              <a:rPr lang="zh-CN" altLang="en-US" sz="1800" dirty="0">
                <a:solidFill>
                  <a:srgbClr val="C00000"/>
                </a:solidFill>
              </a:rPr>
              <a:t>派遣数据：毕业注册结束后，学生已取得毕业或结业资格；</a:t>
            </a: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如学生已确定毕业去向</a:t>
            </a:r>
            <a:r>
              <a:rPr lang="en-US" altLang="zh-CN" sz="1800" dirty="0"/>
              <a:t>/</a:t>
            </a:r>
            <a:r>
              <a:rPr lang="zh-CN" altLang="en-US" sz="1800" dirty="0"/>
              <a:t>户档信息</a:t>
            </a: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，填报就业派遣信息。</a:t>
            </a:r>
            <a:r>
              <a:rPr kumimoji="0" lang="zh-CN" altLang="en-US"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提交后，学生不能修改；教育干部可予以退回，或直接修改。</a:t>
            </a:r>
            <a:endParaRPr kumimoji="0" lang="en-US" altLang="zh-CN"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F96E2A-C269-4613-A749-F5169BB0F0BA}"/>
              </a:ext>
            </a:extLst>
          </p:cNvPr>
          <p:cNvPicPr>
            <a:picLocks noChangeAspect="1"/>
          </p:cNvPicPr>
          <p:nvPr/>
        </p:nvPicPr>
        <p:blipFill>
          <a:blip r:embed="rId2"/>
          <a:stretch>
            <a:fillRect/>
          </a:stretch>
        </p:blipFill>
        <p:spPr>
          <a:xfrm>
            <a:off x="1187624" y="238564"/>
            <a:ext cx="7381875" cy="2076450"/>
          </a:xfrm>
          <a:prstGeom prst="rect">
            <a:avLst/>
          </a:prstGeom>
          <a:effectLst>
            <a:glow rad="228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pic>
      <p:pic>
        <p:nvPicPr>
          <p:cNvPr id="9" name="图片 8">
            <a:extLst>
              <a:ext uri="{FF2B5EF4-FFF2-40B4-BE49-F238E27FC236}">
                <a16:creationId xmlns:a16="http://schemas.microsoft.com/office/drawing/2014/main" id="{763D4CE0-EFC2-47B6-A5AE-777118F58DA9}"/>
              </a:ext>
            </a:extLst>
          </p:cNvPr>
          <p:cNvPicPr>
            <a:picLocks noChangeAspect="1"/>
          </p:cNvPicPr>
          <p:nvPr/>
        </p:nvPicPr>
        <p:blipFill>
          <a:blip r:embed="rId3"/>
          <a:stretch>
            <a:fillRect/>
          </a:stretch>
        </p:blipFill>
        <p:spPr>
          <a:xfrm>
            <a:off x="15316" y="2564904"/>
            <a:ext cx="9144000" cy="1868221"/>
          </a:xfrm>
          <a:prstGeom prst="rect">
            <a:avLst/>
          </a:prstGeom>
          <a:effectLst>
            <a:glow rad="228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pic>
      <p:pic>
        <p:nvPicPr>
          <p:cNvPr id="11" name="图片 10">
            <a:extLst>
              <a:ext uri="{FF2B5EF4-FFF2-40B4-BE49-F238E27FC236}">
                <a16:creationId xmlns:a16="http://schemas.microsoft.com/office/drawing/2014/main" id="{A332BA06-B286-43E2-84DF-3C4A4EE2B9DA}"/>
              </a:ext>
            </a:extLst>
          </p:cNvPr>
          <p:cNvPicPr>
            <a:picLocks noChangeAspect="1"/>
          </p:cNvPicPr>
          <p:nvPr/>
        </p:nvPicPr>
        <p:blipFill>
          <a:blip r:embed="rId4"/>
          <a:stretch>
            <a:fillRect/>
          </a:stretch>
        </p:blipFill>
        <p:spPr>
          <a:xfrm>
            <a:off x="290512" y="4762500"/>
            <a:ext cx="8562975" cy="2095500"/>
          </a:xfrm>
          <a:prstGeom prst="rect">
            <a:avLst/>
          </a:prstGeom>
          <a:effectLst>
            <a:glow rad="228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pic>
      <p:sp>
        <p:nvSpPr>
          <p:cNvPr id="12" name="箭头: 下 11">
            <a:extLst>
              <a:ext uri="{FF2B5EF4-FFF2-40B4-BE49-F238E27FC236}">
                <a16:creationId xmlns:a16="http://schemas.microsoft.com/office/drawing/2014/main" id="{26727D83-071B-4C54-B96F-9F0E341493A4}"/>
              </a:ext>
            </a:extLst>
          </p:cNvPr>
          <p:cNvSpPr/>
          <p:nvPr/>
        </p:nvSpPr>
        <p:spPr bwMode="auto">
          <a:xfrm>
            <a:off x="4644008" y="2315014"/>
            <a:ext cx="216024" cy="249890"/>
          </a:xfrm>
          <a:prstGeom prst="downArrow">
            <a:avLst/>
          </a:prstGeom>
          <a:solidFill>
            <a:srgbClr val="FF00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3" name="箭头: 下 12">
            <a:extLst>
              <a:ext uri="{FF2B5EF4-FFF2-40B4-BE49-F238E27FC236}">
                <a16:creationId xmlns:a16="http://schemas.microsoft.com/office/drawing/2014/main" id="{3A6252CE-218C-41FC-A22B-ACBF90C7056A}"/>
              </a:ext>
            </a:extLst>
          </p:cNvPr>
          <p:cNvSpPr/>
          <p:nvPr/>
        </p:nvSpPr>
        <p:spPr bwMode="auto">
          <a:xfrm>
            <a:off x="4644008" y="4472867"/>
            <a:ext cx="216024" cy="249890"/>
          </a:xfrm>
          <a:prstGeom prst="downArrow">
            <a:avLst/>
          </a:prstGeom>
          <a:solidFill>
            <a:srgbClr val="FF00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379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ln/>
        </p:spPr>
        <p:txBody>
          <a:bodyPr vert="horz" wrap="square" lIns="91440" tIns="45720" rIns="91440" bIns="45720" anchor="ctr" anchorCtr="0"/>
          <a:lstStyle/>
          <a:p>
            <a:r>
              <a:rPr lang="zh-CN" altLang="en-US" sz="2800" b="1" dirty="0">
                <a:latin typeface="微软雅黑" panose="020B0503020204020204" pitchFamily="34" charset="-122"/>
                <a:ea typeface="微软雅黑" panose="020B0503020204020204" pitchFamily="34" charset="-122"/>
                <a:cs typeface="+mj-cs"/>
              </a:rPr>
              <a:t>一、学生预</a:t>
            </a:r>
            <a:r>
              <a:rPr lang="zh-CN" altLang="zh-CN" sz="2800" b="1" dirty="0">
                <a:latin typeface="微软雅黑" panose="020B0503020204020204" pitchFamily="34" charset="-122"/>
                <a:ea typeface="微软雅黑" panose="020B0503020204020204" pitchFamily="34" charset="-122"/>
                <a:cs typeface="+mj-cs"/>
              </a:rPr>
              <a:t>毕业申请</a:t>
            </a:r>
            <a:endParaRPr lang="zh-CN" altLang="zh-CN" sz="2800" dirty="0">
              <a:latin typeface="微软雅黑" panose="020B0503020204020204" pitchFamily="34" charset="-122"/>
              <a:ea typeface="微软雅黑" panose="020B0503020204020204" pitchFamily="34" charset="-122"/>
              <a:cs typeface="+mj-cs"/>
            </a:endParaRPr>
          </a:p>
        </p:txBody>
      </p:sp>
      <p:sp>
        <p:nvSpPr>
          <p:cNvPr id="19459" name="内容占位符 2"/>
          <p:cNvSpPr>
            <a:spLocks noGrp="1"/>
          </p:cNvSpPr>
          <p:nvPr>
            <p:ph idx="1"/>
          </p:nvPr>
        </p:nvSpPr>
        <p:spPr>
          <a:xfrm>
            <a:off x="611188" y="1412875"/>
            <a:ext cx="8229600" cy="5445125"/>
          </a:xfrm>
          <a:ln/>
        </p:spPr>
        <p:txBody>
          <a:bodyPr vert="horz" wrap="square" lIns="91440" tIns="45720" rIns="91440" bIns="45720" anchor="t" anchorCtr="0"/>
          <a:lstStyle/>
          <a:p>
            <a:r>
              <a:rPr lang="zh-CN" altLang="en-US" sz="1800" b="1" dirty="0">
                <a:solidFill>
                  <a:srgbClr val="C00000"/>
                </a:solidFill>
                <a:latin typeface="微软雅黑" panose="020B0503020204020204" pitchFamily="34" charset="-122"/>
                <a:ea typeface="微软雅黑" panose="020B0503020204020204" pitchFamily="34" charset="-122"/>
                <a:cs typeface="+mn-cs"/>
              </a:rPr>
              <a:t>学生与导师沟通后确定可以正常毕业的，登录系统申请毕业。 </a:t>
            </a:r>
            <a:endParaRPr lang="en-US" altLang="zh-CN" sz="1800" b="1" dirty="0">
              <a:solidFill>
                <a:srgbClr val="C00000"/>
              </a:solidFill>
              <a:latin typeface="微软雅黑" panose="020B0503020204020204" pitchFamily="34" charset="-122"/>
              <a:ea typeface="微软雅黑" panose="020B0503020204020204" pitchFamily="34" charset="-122"/>
              <a:cs typeface="+mn-cs"/>
            </a:endParaRPr>
          </a:p>
          <a:p>
            <a:r>
              <a:rPr lang="zh-CN" altLang="zh-CN" sz="1800" b="1" dirty="0">
                <a:latin typeface="微软雅黑" panose="020B0503020204020204" pitchFamily="34" charset="-122"/>
                <a:ea typeface="微软雅黑" panose="020B0503020204020204" pitchFamily="34" charset="-122"/>
                <a:cs typeface="+mn-cs"/>
              </a:rPr>
              <a:t>（一）学生申请毕业数据填报</a:t>
            </a:r>
            <a:endParaRPr lang="zh-CN" altLang="zh-CN" sz="1800" dirty="0">
              <a:latin typeface="微软雅黑" panose="020B0503020204020204" pitchFamily="34" charset="-122"/>
              <a:ea typeface="微软雅黑" panose="020B0503020204020204" pitchFamily="34" charset="-122"/>
              <a:cs typeface="+mn-cs"/>
            </a:endParaRPr>
          </a:p>
          <a:p>
            <a:r>
              <a:rPr lang="en-US" altLang="zh-CN" sz="1800" dirty="0"/>
              <a:t>1</a:t>
            </a:r>
            <a:r>
              <a:rPr lang="zh-CN" altLang="zh-CN" sz="1800" dirty="0"/>
              <a:t>、学生范围：计划</a:t>
            </a:r>
            <a:r>
              <a:rPr lang="zh-CN" altLang="en-US" sz="1800" dirty="0"/>
              <a:t>预毕业批次开通年度</a:t>
            </a:r>
            <a:r>
              <a:rPr lang="zh-CN" altLang="zh-CN" sz="1800" dirty="0"/>
              <a:t>毕业的中国科学院大学在校生</a:t>
            </a:r>
          </a:p>
          <a:p>
            <a:r>
              <a:rPr lang="en-US" altLang="zh-CN" sz="1800" dirty="0"/>
              <a:t>2</a:t>
            </a:r>
            <a:r>
              <a:rPr lang="zh-CN" altLang="zh-CN" sz="1800" dirty="0"/>
              <a:t>、填报时间：</a:t>
            </a:r>
            <a:r>
              <a:rPr lang="zh-CN" altLang="en-US" sz="1800" dirty="0"/>
              <a:t>预毕业批次开通起</a:t>
            </a:r>
            <a:r>
              <a:rPr lang="zh-CN" altLang="zh-CN" sz="1800" dirty="0"/>
              <a:t>至</a:t>
            </a:r>
            <a:r>
              <a:rPr lang="zh-CN" altLang="en-US" sz="1800" dirty="0"/>
              <a:t>预毕业批次开通年度</a:t>
            </a:r>
            <a:r>
              <a:rPr lang="en-US" altLang="zh-CN" sz="1800" dirty="0"/>
              <a:t>12</a:t>
            </a:r>
            <a:r>
              <a:rPr lang="zh-CN" altLang="zh-CN" sz="1800" dirty="0"/>
              <a:t>月</a:t>
            </a:r>
            <a:r>
              <a:rPr lang="en-US" altLang="zh-CN" sz="1800" dirty="0"/>
              <a:t>25</a:t>
            </a:r>
            <a:r>
              <a:rPr lang="zh-CN" altLang="zh-CN" sz="1800" dirty="0"/>
              <a:t>日前</a:t>
            </a:r>
          </a:p>
          <a:p>
            <a:r>
              <a:rPr lang="en-US" altLang="zh-CN" sz="1800" dirty="0">
                <a:latin typeface="微软雅黑" panose="020B0503020204020204" pitchFamily="34" charset="-122"/>
                <a:ea typeface="微软雅黑" panose="020B0503020204020204" pitchFamily="34" charset="-122"/>
                <a:cs typeface="+mn-cs"/>
              </a:rPr>
              <a:t>3</a:t>
            </a:r>
            <a:r>
              <a:rPr lang="zh-CN" altLang="zh-CN" sz="1800" dirty="0">
                <a:latin typeface="微软雅黑" panose="020B0503020204020204" pitchFamily="34" charset="-122"/>
                <a:ea typeface="微软雅黑" panose="020B0503020204020204" pitchFamily="34" charset="-122"/>
                <a:cs typeface="+mn-cs"/>
              </a:rPr>
              <a:t>、申请条件：完成学业要求，导师同意毕业</a:t>
            </a:r>
          </a:p>
          <a:p>
            <a:r>
              <a:rPr lang="en-US" altLang="zh-CN" sz="1800" dirty="0">
                <a:latin typeface="微软雅黑" panose="020B0503020204020204" pitchFamily="34" charset="-122"/>
                <a:ea typeface="微软雅黑" panose="020B0503020204020204" pitchFamily="34" charset="-122"/>
                <a:cs typeface="+mn-cs"/>
              </a:rPr>
              <a:t>4</a:t>
            </a:r>
            <a:r>
              <a:rPr lang="zh-CN" altLang="zh-CN" sz="1800" dirty="0">
                <a:latin typeface="微软雅黑" panose="020B0503020204020204" pitchFamily="34" charset="-122"/>
                <a:ea typeface="微软雅黑" panose="020B0503020204020204" pitchFamily="34" charset="-122"/>
                <a:cs typeface="+mn-cs"/>
              </a:rPr>
              <a:t>、申请流程：登录</a:t>
            </a:r>
            <a:r>
              <a:rPr lang="zh-CN" altLang="en-US" sz="1800" dirty="0">
                <a:latin typeface="微软雅黑" panose="020B0503020204020204" pitchFamily="34" charset="-122"/>
                <a:ea typeface="微软雅黑" panose="020B0503020204020204" pitchFamily="34" charset="-122"/>
                <a:cs typeface="+mn-cs"/>
              </a:rPr>
              <a:t>学籍管理</a:t>
            </a:r>
            <a:r>
              <a:rPr lang="zh-CN" altLang="zh-CN" sz="1800" dirty="0">
                <a:latin typeface="微软雅黑" panose="020B0503020204020204" pitchFamily="34" charset="-122"/>
                <a:ea typeface="微软雅黑" panose="020B0503020204020204" pitchFamily="34" charset="-122"/>
                <a:cs typeface="+mn-cs"/>
              </a:rPr>
              <a:t>系统填写提交毕业申请数据、导师或研究</a:t>
            </a:r>
            <a:r>
              <a:rPr lang="zh-CN" altLang="en-US" sz="1800" dirty="0">
                <a:latin typeface="微软雅黑" panose="020B0503020204020204" pitchFamily="34" charset="-122"/>
                <a:ea typeface="微软雅黑" panose="020B0503020204020204" pitchFamily="34" charset="-122"/>
                <a:cs typeface="+mn-cs"/>
              </a:rPr>
              <a:t>所</a:t>
            </a:r>
            <a:r>
              <a:rPr lang="en-US" altLang="zh-CN" sz="1800" dirty="0">
                <a:latin typeface="微软雅黑" panose="020B0503020204020204" pitchFamily="34" charset="-122"/>
                <a:ea typeface="微软雅黑" panose="020B0503020204020204" pitchFamily="34" charset="-122"/>
                <a:cs typeface="+mn-cs"/>
              </a:rPr>
              <a:t>/</a:t>
            </a:r>
            <a:r>
              <a:rPr lang="zh-CN" altLang="en-US" sz="1800" dirty="0">
                <a:latin typeface="微软雅黑" panose="020B0503020204020204" pitchFamily="34" charset="-122"/>
                <a:ea typeface="微软雅黑" panose="020B0503020204020204" pitchFamily="34" charset="-122"/>
                <a:cs typeface="+mn-cs"/>
              </a:rPr>
              <a:t>院系</a:t>
            </a:r>
            <a:r>
              <a:rPr lang="zh-CN" altLang="zh-CN" sz="1800" dirty="0">
                <a:latin typeface="微软雅黑" panose="020B0503020204020204" pitchFamily="34" charset="-122"/>
                <a:ea typeface="微软雅黑" panose="020B0503020204020204" pitchFamily="34" charset="-122"/>
                <a:cs typeface="+mn-cs"/>
              </a:rPr>
              <a:t>老师审批</a:t>
            </a:r>
          </a:p>
          <a:p>
            <a:r>
              <a:rPr lang="en-US" altLang="zh-CN" sz="1800" dirty="0">
                <a:latin typeface="微软雅黑" panose="020B0503020204020204" pitchFamily="34" charset="-122"/>
                <a:ea typeface="微软雅黑" panose="020B0503020204020204" pitchFamily="34" charset="-122"/>
                <a:cs typeface="+mn-cs"/>
              </a:rPr>
              <a:t>5</a:t>
            </a:r>
            <a:r>
              <a:rPr lang="zh-CN" altLang="zh-CN" sz="1800" b="1" dirty="0">
                <a:latin typeface="微软雅黑" panose="020B0503020204020204" pitchFamily="34" charset="-122"/>
                <a:ea typeface="微软雅黑" panose="020B0503020204020204" pitchFamily="34" charset="-122"/>
                <a:cs typeface="+mn-cs"/>
              </a:rPr>
              <a:t>、学生数据填报说明：</a:t>
            </a:r>
            <a:r>
              <a:rPr lang="zh-CN" altLang="zh-CN" sz="1800" dirty="0">
                <a:latin typeface="微软雅黑" panose="020B0503020204020204" pitchFamily="34" charset="-122"/>
                <a:ea typeface="微软雅黑" panose="020B0503020204020204" pitchFamily="34" charset="-122"/>
                <a:cs typeface="+mn-cs"/>
              </a:rPr>
              <a:t>学生登录“学籍管理”系统</a:t>
            </a:r>
            <a:r>
              <a:rPr lang="en-US" altLang="zh-CN" sz="1800" dirty="0">
                <a:latin typeface="微软雅黑" panose="020B0503020204020204" pitchFamily="34" charset="-122"/>
                <a:ea typeface="微软雅黑" panose="020B0503020204020204" pitchFamily="34" charset="-122"/>
                <a:cs typeface="+mn-cs"/>
                <a:hlinkClick r:id="rId2"/>
              </a:rPr>
              <a:t>http://sep.ucas.ac.cn</a:t>
            </a:r>
            <a:r>
              <a:rPr lang="en-US" altLang="zh-CN" sz="1800" dirty="0">
                <a:latin typeface="微软雅黑" panose="020B0503020204020204" pitchFamily="34" charset="-122"/>
                <a:ea typeface="微软雅黑" panose="020B0503020204020204" pitchFamily="34" charset="-122"/>
                <a:cs typeface="+mn-cs"/>
              </a:rPr>
              <a:t> </a:t>
            </a:r>
            <a:r>
              <a:rPr lang="zh-CN" altLang="zh-CN" sz="1800" dirty="0">
                <a:latin typeface="微软雅黑" panose="020B0503020204020204" pitchFamily="34" charset="-122"/>
                <a:ea typeface="微软雅黑" panose="020B0503020204020204" pitchFamily="34" charset="-122"/>
                <a:cs typeface="+mn-cs"/>
              </a:rPr>
              <a:t>，选择“学生”角色，“档案管理”</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“个人信息”</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档案操作</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填写</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维护毕业生基本信息表（</a:t>
            </a:r>
            <a:r>
              <a:rPr lang="en-US" altLang="zh-CN" sz="1800" dirty="0">
                <a:latin typeface="微软雅黑" panose="020B0503020204020204" pitchFamily="34" charset="-122"/>
                <a:ea typeface="微软雅黑" panose="020B0503020204020204" pitchFamily="34" charset="-122"/>
                <a:cs typeface="+mn-cs"/>
              </a:rPr>
              <a:t>B2</a:t>
            </a:r>
            <a:r>
              <a:rPr lang="zh-CN" altLang="zh-CN" sz="1800" dirty="0">
                <a:latin typeface="微软雅黑" panose="020B0503020204020204" pitchFamily="34" charset="-122"/>
                <a:ea typeface="微软雅黑" panose="020B0503020204020204" pitchFamily="34" charset="-122"/>
                <a:cs typeface="+mn-cs"/>
              </a:rPr>
              <a:t>）</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预毕业，填写</a:t>
            </a:r>
            <a:r>
              <a:rPr lang="en-US" altLang="zh-CN" sz="1800" dirty="0">
                <a:latin typeface="微软雅黑" panose="020B0503020204020204" pitchFamily="34" charset="-122"/>
                <a:ea typeface="微软雅黑" panose="020B0503020204020204" pitchFamily="34" charset="-122"/>
                <a:cs typeface="+mn-cs"/>
              </a:rPr>
              <a:t>-</a:t>
            </a:r>
            <a:r>
              <a:rPr lang="zh-CN" altLang="en-US" sz="1800" dirty="0">
                <a:latin typeface="微软雅黑" panose="020B0503020204020204" pitchFamily="34" charset="-122"/>
                <a:ea typeface="微软雅黑" panose="020B0503020204020204" pitchFamily="34" charset="-122"/>
                <a:cs typeface="+mn-cs"/>
              </a:rPr>
              <a:t>保存</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提交数据。</a:t>
            </a:r>
            <a:endParaRPr lang="en-US" altLang="zh-CN" sz="1800" dirty="0">
              <a:latin typeface="微软雅黑" panose="020B0503020204020204" pitchFamily="34" charset="-122"/>
              <a:ea typeface="微软雅黑" panose="020B0503020204020204" pitchFamily="34" charset="-122"/>
              <a:cs typeface="+mn-cs"/>
            </a:endParaRPr>
          </a:p>
          <a:p>
            <a:r>
              <a:rPr lang="zh-CN" altLang="zh-CN" sz="1600" dirty="0">
                <a:solidFill>
                  <a:srgbClr val="C00000"/>
                </a:solidFill>
                <a:latin typeface="微软雅黑" panose="020B0503020204020204" pitchFamily="34" charset="-122"/>
                <a:ea typeface="微软雅黑" panose="020B0503020204020204" pitchFamily="34" charset="-122"/>
                <a:cs typeface="+mn-cs"/>
              </a:rPr>
              <a:t>学生提交数据后在导师审批之前如果</a:t>
            </a:r>
            <a:r>
              <a:rPr lang="zh-CN" altLang="en-US" sz="1600" dirty="0">
                <a:solidFill>
                  <a:srgbClr val="C00000"/>
                </a:solidFill>
              </a:rPr>
              <a:t>想</a:t>
            </a:r>
            <a:r>
              <a:rPr lang="zh-CN" altLang="zh-CN" sz="1600" dirty="0">
                <a:solidFill>
                  <a:srgbClr val="C00000"/>
                </a:solidFill>
                <a:latin typeface="微软雅黑" panose="020B0503020204020204" pitchFamily="34" charset="-122"/>
                <a:ea typeface="微软雅黑" panose="020B0503020204020204" pitchFamily="34" charset="-122"/>
                <a:cs typeface="+mn-cs"/>
              </a:rPr>
              <a:t>修改数据，不需要导师退回即可自行修改、重新提交；导师审批后想修改数据或撤销毕业申请的，请联系导师退回</a:t>
            </a:r>
            <a:r>
              <a:rPr lang="en-US" altLang="zh-CN" sz="1600" dirty="0">
                <a:solidFill>
                  <a:srgbClr val="C00000"/>
                </a:solidFill>
                <a:latin typeface="微软雅黑" panose="020B0503020204020204" pitchFamily="34" charset="-122"/>
                <a:ea typeface="微软雅黑" panose="020B0503020204020204" pitchFamily="34" charset="-122"/>
                <a:cs typeface="+mn-cs"/>
              </a:rPr>
              <a:t>/</a:t>
            </a:r>
            <a:r>
              <a:rPr lang="zh-CN" altLang="en-US" sz="1600" dirty="0">
                <a:solidFill>
                  <a:srgbClr val="C00000"/>
                </a:solidFill>
                <a:latin typeface="微软雅黑" panose="020B0503020204020204" pitchFamily="34" charset="-122"/>
                <a:ea typeface="微软雅黑" panose="020B0503020204020204" pitchFamily="34" charset="-122"/>
                <a:cs typeface="+mn-cs"/>
              </a:rPr>
              <a:t>撤回</a:t>
            </a:r>
            <a:r>
              <a:rPr lang="zh-CN" altLang="zh-CN" sz="1600" dirty="0">
                <a:solidFill>
                  <a:srgbClr val="C00000"/>
                </a:solidFill>
                <a:latin typeface="微软雅黑" panose="020B0503020204020204" pitchFamily="34" charset="-122"/>
                <a:ea typeface="微软雅黑" panose="020B0503020204020204" pitchFamily="34" charset="-122"/>
                <a:cs typeface="+mn-cs"/>
              </a:rPr>
              <a:t>。</a:t>
            </a:r>
          </a:p>
          <a:p>
            <a:endParaRPr lang="zh-CN" altLang="en-US" dirty="0">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学生登录“学籍管理”</a:t>
            </a:r>
          </a:p>
        </p:txBody>
      </p:sp>
      <p:pic>
        <p:nvPicPr>
          <p:cNvPr id="20483" name="内容占位符 3"/>
          <p:cNvPicPr>
            <a:picLocks noGrp="1" noChangeAspect="1"/>
          </p:cNvPicPr>
          <p:nvPr>
            <p:ph idx="1"/>
          </p:nvPr>
        </p:nvPicPr>
        <p:blipFill>
          <a:blip r:embed="rId2"/>
          <a:srcRect/>
          <a:stretch>
            <a:fillRect/>
          </a:stretch>
        </p:blipFill>
        <p:spPr>
          <a:xfrm>
            <a:off x="1209675" y="1268413"/>
            <a:ext cx="7954963" cy="5589587"/>
          </a:xfrm>
          <a:ln/>
        </p:spPr>
      </p:pic>
      <p:sp>
        <p:nvSpPr>
          <p:cNvPr id="20484" name="矩形 1"/>
          <p:cNvSpPr/>
          <p:nvPr/>
        </p:nvSpPr>
        <p:spPr>
          <a:xfrm>
            <a:off x="1403350" y="1557338"/>
            <a:ext cx="4572000"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400" dirty="0">
                <a:solidFill>
                  <a:srgbClr val="C00000"/>
                </a:solidFill>
                <a:ea typeface="宋体" panose="02010600030101010101" pitchFamily="2" charset="-122"/>
              </a:rPr>
              <a:t>学生登录</a:t>
            </a:r>
            <a:r>
              <a:rPr lang="en-US" altLang="zh-CN" sz="2400" dirty="0">
                <a:solidFill>
                  <a:srgbClr val="C00000"/>
                </a:solidFill>
                <a:ea typeface="宋体" panose="02010600030101010101" pitchFamily="2" charset="-122"/>
                <a:hlinkClick r:id="rId3"/>
              </a:rPr>
              <a:t>http://sep.ucas.ac.cn</a:t>
            </a:r>
            <a:endParaRPr lang="en-US" altLang="zh-CN" sz="2400" dirty="0">
              <a:solidFill>
                <a:srgbClr val="C00000"/>
              </a:solidFill>
              <a:ea typeface="宋体" panose="02010600030101010101" pitchFamily="2" charset="-122"/>
            </a:endParaRPr>
          </a:p>
          <a:p>
            <a:pPr marL="0" lvl="0" indent="0">
              <a:spcBef>
                <a:spcPct val="0"/>
              </a:spcBef>
              <a:buNone/>
            </a:pPr>
            <a:r>
              <a:rPr lang="zh-CN" altLang="en-US" sz="2400" dirty="0">
                <a:solidFill>
                  <a:srgbClr val="C00000"/>
                </a:solidFill>
                <a:ea typeface="宋体" panose="02010600030101010101" pitchFamily="2" charset="-122"/>
              </a:rPr>
              <a:t>输入用户名、密码</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内容占位符 2"/>
          <p:cNvPicPr>
            <a:picLocks noGrp="1" noChangeAspect="1"/>
          </p:cNvPicPr>
          <p:nvPr>
            <p:ph idx="1"/>
          </p:nvPr>
        </p:nvPicPr>
        <p:blipFill>
          <a:blip r:embed="rId2"/>
          <a:srcRect/>
          <a:stretch>
            <a:fillRect/>
          </a:stretch>
        </p:blipFill>
        <p:spPr>
          <a:xfrm>
            <a:off x="611188" y="1266825"/>
            <a:ext cx="8229600" cy="3171825"/>
          </a:xfrm>
          <a:ln/>
        </p:spPr>
      </p:pic>
      <p:sp>
        <p:nvSpPr>
          <p:cNvPr id="21507" name="标题 1"/>
          <p:cNvSpPr>
            <a:spLocks noGrp="1"/>
          </p:cNvSpPr>
          <p:nvPr>
            <p:ph type="title"/>
          </p:nvPr>
        </p:nvSpPr>
        <p:spPr>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学生毕业申请数据填报步骤 </a:t>
            </a:r>
            <a:r>
              <a:rPr lang="en-US" altLang="zh-CN" sz="2800" dirty="0">
                <a:latin typeface="微软雅黑" panose="020B0503020204020204" pitchFamily="34" charset="-122"/>
                <a:ea typeface="微软雅黑" panose="020B0503020204020204" pitchFamily="34" charset="-122"/>
                <a:cs typeface="+mj-cs"/>
              </a:rPr>
              <a:t>1</a:t>
            </a:r>
            <a:r>
              <a:rPr lang="zh-CN" altLang="en-US" sz="2800" dirty="0">
                <a:latin typeface="微软雅黑" panose="020B0503020204020204" pitchFamily="34" charset="-122"/>
                <a:ea typeface="微软雅黑" panose="020B0503020204020204" pitchFamily="34" charset="-122"/>
                <a:cs typeface="+mj-cs"/>
              </a:rPr>
              <a:t>、</a:t>
            </a:r>
            <a:r>
              <a:rPr lang="en-US" altLang="zh-CN" sz="2800" dirty="0">
                <a:latin typeface="微软雅黑" panose="020B0503020204020204" pitchFamily="34" charset="-122"/>
                <a:ea typeface="微软雅黑" panose="020B0503020204020204" pitchFamily="34" charset="-122"/>
                <a:cs typeface="+mj-cs"/>
              </a:rPr>
              <a:t>2</a:t>
            </a:r>
            <a:endParaRPr lang="zh-CN" altLang="en-US" sz="2800" dirty="0">
              <a:latin typeface="微软雅黑" panose="020B0503020204020204" pitchFamily="34" charset="-122"/>
              <a:ea typeface="微软雅黑" panose="020B0503020204020204" pitchFamily="34" charset="-122"/>
              <a:cs typeface="+mj-cs"/>
            </a:endParaRPr>
          </a:p>
        </p:txBody>
      </p:sp>
      <p:pic>
        <p:nvPicPr>
          <p:cNvPr id="21508" name="图片 4"/>
          <p:cNvPicPr>
            <a:picLocks noChangeAspect="1"/>
          </p:cNvPicPr>
          <p:nvPr/>
        </p:nvPicPr>
        <p:blipFill>
          <a:blip r:embed="rId3"/>
          <a:stretch>
            <a:fillRect/>
          </a:stretch>
        </p:blipFill>
        <p:spPr>
          <a:xfrm>
            <a:off x="611188" y="4003675"/>
            <a:ext cx="8229600" cy="2854325"/>
          </a:xfrm>
          <a:prstGeom prst="rect">
            <a:avLst/>
          </a:prstGeom>
          <a:noFill/>
          <a:ln w="9525">
            <a:noFill/>
          </a:ln>
        </p:spPr>
      </p:pic>
      <p:sp>
        <p:nvSpPr>
          <p:cNvPr id="21509" name="矩形 5"/>
          <p:cNvSpPr/>
          <p:nvPr/>
        </p:nvSpPr>
        <p:spPr>
          <a:xfrm>
            <a:off x="2566988" y="1916113"/>
            <a:ext cx="4317207" cy="403187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800" dirty="0">
                <a:solidFill>
                  <a:srgbClr val="C00000"/>
                </a:solidFill>
                <a:ea typeface="宋体" panose="02010600030101010101" pitchFamily="2" charset="-122"/>
              </a:rPr>
              <a:t>1</a:t>
            </a:r>
            <a:r>
              <a:rPr lang="zh-CN" altLang="en-US" sz="2800" dirty="0">
                <a:solidFill>
                  <a:srgbClr val="C00000"/>
                </a:solidFill>
                <a:ea typeface="宋体" panose="02010600030101010101" pitchFamily="2" charset="-122"/>
              </a:rPr>
              <a:t>、选择“学籍管理”图标</a:t>
            </a: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r>
              <a:rPr lang="en-US" altLang="zh-CN" sz="2800" dirty="0">
                <a:solidFill>
                  <a:srgbClr val="C00000"/>
                </a:solidFill>
                <a:ea typeface="宋体" panose="02010600030101010101" pitchFamily="2" charset="-122"/>
              </a:rPr>
              <a:t>2</a:t>
            </a:r>
            <a:r>
              <a:rPr lang="zh-CN" altLang="en-US" sz="2800" dirty="0">
                <a:solidFill>
                  <a:srgbClr val="C00000"/>
                </a:solidFill>
                <a:ea typeface="宋体" panose="02010600030101010101" pitchFamily="2" charset="-122"/>
              </a:rPr>
              <a:t>、选择“档案管理”</a:t>
            </a:r>
          </a:p>
          <a:p>
            <a:pPr marL="0" lvl="0" indent="0">
              <a:spcBef>
                <a:spcPct val="0"/>
              </a:spcBef>
              <a:buNone/>
            </a:pPr>
            <a:endParaRPr lang="zh-CN" altLang="en-US" dirty="0">
              <a:solidFill>
                <a:srgbClr val="C00000"/>
              </a:solidFill>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学生毕业申请数据填报步骤 </a:t>
            </a:r>
            <a:r>
              <a:rPr lang="en-US" altLang="zh-CN" sz="2800" dirty="0">
                <a:latin typeface="微软雅黑" panose="020B0503020204020204" pitchFamily="34" charset="-122"/>
                <a:ea typeface="微软雅黑" panose="020B0503020204020204" pitchFamily="34" charset="-122"/>
                <a:cs typeface="+mj-cs"/>
              </a:rPr>
              <a:t>3</a:t>
            </a:r>
            <a:r>
              <a:rPr lang="zh-CN" altLang="en-US" sz="2800" dirty="0">
                <a:latin typeface="微软雅黑" panose="020B0503020204020204" pitchFamily="34" charset="-122"/>
                <a:ea typeface="微软雅黑" panose="020B0503020204020204" pitchFamily="34" charset="-122"/>
                <a:cs typeface="+mj-cs"/>
              </a:rPr>
              <a:t>、</a:t>
            </a:r>
            <a:r>
              <a:rPr lang="en-US" altLang="zh-CN" sz="2800" dirty="0">
                <a:latin typeface="微软雅黑" panose="020B0503020204020204" pitchFamily="34" charset="-122"/>
                <a:ea typeface="微软雅黑" panose="020B0503020204020204" pitchFamily="34" charset="-122"/>
                <a:cs typeface="+mj-cs"/>
              </a:rPr>
              <a:t>4</a:t>
            </a:r>
            <a:endParaRPr lang="zh-CN" altLang="en-US" sz="2800" dirty="0">
              <a:latin typeface="微软雅黑" panose="020B0503020204020204" pitchFamily="34" charset="-122"/>
              <a:ea typeface="微软雅黑" panose="020B0503020204020204" pitchFamily="34" charset="-122"/>
              <a:cs typeface="+mj-cs"/>
            </a:endParaRPr>
          </a:p>
        </p:txBody>
      </p:sp>
      <p:pic>
        <p:nvPicPr>
          <p:cNvPr id="22531" name="内容占位符 5"/>
          <p:cNvPicPr>
            <a:picLocks noGrp="1" noChangeAspect="1"/>
          </p:cNvPicPr>
          <p:nvPr>
            <p:ph idx="1"/>
          </p:nvPr>
        </p:nvPicPr>
        <p:blipFill>
          <a:blip r:embed="rId2"/>
          <a:srcRect/>
          <a:stretch>
            <a:fillRect/>
          </a:stretch>
        </p:blipFill>
        <p:spPr>
          <a:xfrm>
            <a:off x="468313" y="1066800"/>
            <a:ext cx="8229600" cy="2608263"/>
          </a:xfrm>
          <a:ln/>
        </p:spPr>
      </p:pic>
      <p:pic>
        <p:nvPicPr>
          <p:cNvPr id="22532" name="图片 6"/>
          <p:cNvPicPr>
            <a:picLocks noChangeAspect="1"/>
          </p:cNvPicPr>
          <p:nvPr/>
        </p:nvPicPr>
        <p:blipFill>
          <a:blip r:embed="rId3"/>
          <a:stretch>
            <a:fillRect/>
          </a:stretch>
        </p:blipFill>
        <p:spPr>
          <a:xfrm>
            <a:off x="468313" y="3675063"/>
            <a:ext cx="8197850" cy="3182937"/>
          </a:xfrm>
          <a:prstGeom prst="rect">
            <a:avLst/>
          </a:prstGeom>
          <a:noFill/>
          <a:ln w="9525">
            <a:noFill/>
          </a:ln>
        </p:spPr>
      </p:pic>
      <p:sp>
        <p:nvSpPr>
          <p:cNvPr id="22533" name="矩形 7"/>
          <p:cNvSpPr/>
          <p:nvPr/>
        </p:nvSpPr>
        <p:spPr>
          <a:xfrm>
            <a:off x="684213" y="3141663"/>
            <a:ext cx="6261651" cy="2677656"/>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dirty="0">
                <a:solidFill>
                  <a:srgbClr val="C00000"/>
                </a:solidFill>
                <a:ea typeface="宋体" panose="02010600030101010101" pitchFamily="2" charset="-122"/>
              </a:rPr>
              <a:t>3</a:t>
            </a:r>
            <a:r>
              <a:rPr lang="zh-CN" altLang="en-US" dirty="0">
                <a:solidFill>
                  <a:srgbClr val="C00000"/>
                </a:solidFill>
                <a:ea typeface="宋体" panose="02010600030101010101" pitchFamily="2" charset="-122"/>
              </a:rPr>
              <a:t>、选择“填写”</a:t>
            </a: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r>
              <a:rPr lang="en-US" altLang="zh-CN" dirty="0">
                <a:solidFill>
                  <a:srgbClr val="C00000"/>
                </a:solidFill>
                <a:ea typeface="宋体" panose="02010600030101010101" pitchFamily="2" charset="-122"/>
              </a:rPr>
              <a:t>4</a:t>
            </a:r>
            <a:r>
              <a:rPr lang="zh-CN" altLang="en-US" dirty="0">
                <a:solidFill>
                  <a:srgbClr val="C00000"/>
                </a:solidFill>
                <a:ea typeface="宋体" panose="02010600030101010101" pitchFamily="2" charset="-122"/>
              </a:rPr>
              <a:t>、选择“毕业生基本信息表</a:t>
            </a:r>
            <a:r>
              <a:rPr lang="en-US" altLang="zh-CN" dirty="0">
                <a:solidFill>
                  <a:srgbClr val="C00000"/>
                </a:solidFill>
                <a:ea typeface="宋体" panose="02010600030101010101" pitchFamily="2" charset="-122"/>
              </a:rPr>
              <a:t>B2</a:t>
            </a:r>
            <a:r>
              <a:rPr lang="zh-CN" altLang="en-US" sz="4000" dirty="0">
                <a:solidFill>
                  <a:srgbClr val="C00000"/>
                </a:solidFill>
                <a:ea typeface="宋体" panose="02010600030101010101" pitchFamily="2" charset="-122"/>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毕业申请数据填报步骤 </a:t>
            </a:r>
            <a:r>
              <a:rPr lang="en-US" altLang="zh-CN" sz="2800" dirty="0">
                <a:latin typeface="微软雅黑" panose="020B0503020204020204" pitchFamily="34" charset="-122"/>
                <a:ea typeface="微软雅黑" panose="020B0503020204020204" pitchFamily="34" charset="-122"/>
                <a:cs typeface="+mj-cs"/>
              </a:rPr>
              <a:t>5</a:t>
            </a:r>
            <a:r>
              <a:rPr lang="zh-CN" altLang="en-US" sz="2800" dirty="0">
                <a:latin typeface="微软雅黑" panose="020B0503020204020204" pitchFamily="34" charset="-122"/>
                <a:ea typeface="微软雅黑" panose="020B0503020204020204" pitchFamily="34" charset="-122"/>
                <a:cs typeface="+mj-cs"/>
              </a:rPr>
              <a:t>、</a:t>
            </a:r>
            <a:r>
              <a:rPr lang="en-US" altLang="zh-CN" sz="2800" dirty="0">
                <a:latin typeface="微软雅黑" panose="020B0503020204020204" pitchFamily="34" charset="-122"/>
                <a:ea typeface="微软雅黑" panose="020B0503020204020204" pitchFamily="34" charset="-122"/>
                <a:cs typeface="+mj-cs"/>
              </a:rPr>
              <a:t>6</a:t>
            </a:r>
            <a:endParaRPr lang="zh-CN" altLang="en-US" sz="2800" dirty="0">
              <a:latin typeface="微软雅黑" panose="020B0503020204020204" pitchFamily="34" charset="-122"/>
              <a:ea typeface="微软雅黑" panose="020B0503020204020204" pitchFamily="34" charset="-122"/>
              <a:cs typeface="+mj-cs"/>
            </a:endParaRPr>
          </a:p>
        </p:txBody>
      </p:sp>
      <p:pic>
        <p:nvPicPr>
          <p:cNvPr id="23555" name="内容占位符 3"/>
          <p:cNvPicPr>
            <a:picLocks noGrp="1" noChangeAspect="1"/>
          </p:cNvPicPr>
          <p:nvPr>
            <p:ph idx="1"/>
          </p:nvPr>
        </p:nvPicPr>
        <p:blipFill>
          <a:blip r:embed="rId2"/>
          <a:srcRect/>
          <a:stretch>
            <a:fillRect/>
          </a:stretch>
        </p:blipFill>
        <p:spPr>
          <a:xfrm>
            <a:off x="611188" y="1084263"/>
            <a:ext cx="7575550" cy="2813050"/>
          </a:xfrm>
          <a:ln/>
        </p:spPr>
      </p:pic>
      <p:pic>
        <p:nvPicPr>
          <p:cNvPr id="23556" name="图片 4"/>
          <p:cNvPicPr>
            <a:picLocks noChangeAspect="1"/>
          </p:cNvPicPr>
          <p:nvPr/>
        </p:nvPicPr>
        <p:blipFill>
          <a:blip r:embed="rId3"/>
          <a:stretch>
            <a:fillRect/>
          </a:stretch>
        </p:blipFill>
        <p:spPr>
          <a:xfrm>
            <a:off x="630238" y="3836988"/>
            <a:ext cx="7577137" cy="3021012"/>
          </a:xfrm>
          <a:prstGeom prst="rect">
            <a:avLst/>
          </a:prstGeom>
          <a:noFill/>
          <a:ln w="9525">
            <a:noFill/>
          </a:ln>
        </p:spPr>
      </p:pic>
      <p:sp>
        <p:nvSpPr>
          <p:cNvPr id="23557" name="矩形 5"/>
          <p:cNvSpPr/>
          <p:nvPr/>
        </p:nvSpPr>
        <p:spPr>
          <a:xfrm>
            <a:off x="2771775" y="2636838"/>
            <a:ext cx="6399213" cy="41544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400" dirty="0">
                <a:solidFill>
                  <a:srgbClr val="C00000"/>
                </a:solidFill>
                <a:ea typeface="宋体" panose="02010600030101010101" pitchFamily="2" charset="-122"/>
              </a:rPr>
              <a:t>           5</a:t>
            </a:r>
            <a:r>
              <a:rPr lang="zh-CN" altLang="en-US" sz="2400" dirty="0">
                <a:solidFill>
                  <a:srgbClr val="C00000"/>
                </a:solidFill>
                <a:ea typeface="宋体" panose="02010600030101010101" pitchFamily="2" charset="-122"/>
              </a:rPr>
              <a:t>、选择“预毕业的信息”</a:t>
            </a: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r>
              <a:rPr lang="en-US" altLang="zh-CN" sz="2400" dirty="0">
                <a:solidFill>
                  <a:srgbClr val="C00000"/>
                </a:solidFill>
                <a:ea typeface="宋体" panose="02010600030101010101" pitchFamily="2" charset="-122"/>
              </a:rPr>
              <a:t>6</a:t>
            </a:r>
            <a:r>
              <a:rPr lang="zh-CN" altLang="en-US" sz="2400" dirty="0">
                <a:solidFill>
                  <a:srgbClr val="C00000"/>
                </a:solidFill>
                <a:ea typeface="宋体" panose="02010600030101010101" pitchFamily="2" charset="-122"/>
              </a:rPr>
              <a:t>、选择“提交预毕业数据”、联系导师审批</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dmZThlYTg0YjVlZWI0NjljYzI5MzIxYmRkYTFhOTgifQ=="/>
</p:tagLst>
</file>

<file path=ppt/theme/theme1.xml><?xml version="1.0" encoding="utf-8"?>
<a:theme xmlns:a="http://schemas.openxmlformats.org/drawingml/2006/main" name="581TGp_gold_light">
  <a:themeElements>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fontScheme name="Default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800000"/>
        </a:dk2>
        <a:lt2>
          <a:srgbClr val="333333"/>
        </a:lt2>
        <a:accent1>
          <a:srgbClr val="EB6743"/>
        </a:accent1>
        <a:accent2>
          <a:srgbClr val="D3A911"/>
        </a:accent2>
        <a:accent3>
          <a:srgbClr val="FFFFFF"/>
        </a:accent3>
        <a:accent4>
          <a:srgbClr val="000000"/>
        </a:accent4>
        <a:accent5>
          <a:srgbClr val="F3B8B0"/>
        </a:accent5>
        <a:accent6>
          <a:srgbClr val="BF990E"/>
        </a:accent6>
        <a:hlink>
          <a:srgbClr val="7B9B63"/>
        </a:hlink>
        <a:folHlink>
          <a:srgbClr val="38A3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A82A9F"/>
        </a:dk2>
        <a:lt2>
          <a:srgbClr val="4D4D4D"/>
        </a:lt2>
        <a:accent1>
          <a:srgbClr val="12B4D4"/>
        </a:accent1>
        <a:accent2>
          <a:srgbClr val="F1C23D"/>
        </a:accent2>
        <a:accent3>
          <a:srgbClr val="FFFFFF"/>
        </a:accent3>
        <a:accent4>
          <a:srgbClr val="000000"/>
        </a:accent4>
        <a:accent5>
          <a:srgbClr val="AAD6E6"/>
        </a:accent5>
        <a:accent6>
          <a:srgbClr val="DAB036"/>
        </a:accent6>
        <a:hlink>
          <a:srgbClr val="8CA62C"/>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themeOverride>
</file>

<file path=docProps/app.xml><?xml version="1.0" encoding="utf-8"?>
<Properties xmlns="http://schemas.openxmlformats.org/officeDocument/2006/extended-properties" xmlns:vt="http://schemas.openxmlformats.org/officeDocument/2006/docPropsVTypes">
  <Template/>
  <TotalTime>1103</TotalTime>
  <Words>2557</Words>
  <Application>Microsoft Office PowerPoint</Application>
  <PresentationFormat>全屏显示(4:3)</PresentationFormat>
  <Paragraphs>151</Paragraphs>
  <Slides>29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等线</vt:lpstr>
      <vt:lpstr>汉仪大黑简</vt:lpstr>
      <vt:lpstr>宋体</vt:lpstr>
      <vt:lpstr>微软雅黑</vt:lpstr>
      <vt:lpstr>Arial</vt:lpstr>
      <vt:lpstr>Calibri</vt:lpstr>
      <vt:lpstr>581TGp_gold_light</vt:lpstr>
      <vt:lpstr>毕业生就业系统 数据填报说明</vt:lpstr>
      <vt:lpstr>PowerPoint 演示文稿</vt:lpstr>
      <vt:lpstr>各角色职责及操作说明</vt:lpstr>
      <vt:lpstr>PowerPoint 演示文稿</vt:lpstr>
      <vt:lpstr>一、学生预毕业申请</vt:lpstr>
      <vt:lpstr>学生登录“学籍管理”</vt:lpstr>
      <vt:lpstr>学生毕业申请数据填报步骤 1、2</vt:lpstr>
      <vt:lpstr>学生毕业申请数据填报步骤 3、4</vt:lpstr>
      <vt:lpstr>毕业申请数据填报步骤 5、6</vt:lpstr>
      <vt:lpstr>二、签约、派遣数据填报说明</vt:lpstr>
      <vt:lpstr>签约、派遣数据填报说明</vt:lpstr>
      <vt:lpstr>学生签约、派遣数据填报</vt:lpstr>
      <vt:lpstr>签约、派遣数据填报步骤  1、2</vt:lpstr>
      <vt:lpstr>签约、派遣数据填报步骤  3</vt:lpstr>
      <vt:lpstr>签约、派遣数据填报步骤  4</vt:lpstr>
      <vt:lpstr>PowerPoint 演示文稿</vt:lpstr>
      <vt:lpstr>PowerPoint 演示文稿</vt:lpstr>
      <vt:lpstr>三、关于单位信息及毕业去向界定</vt:lpstr>
      <vt:lpstr>高校毕业生毕业去向界定及标准</vt:lpstr>
      <vt:lpstr>高校毕业生毕业去向界定及标准</vt:lpstr>
      <vt:lpstr>高校毕业生毕业去向界定及标准</vt:lpstr>
      <vt:lpstr>常见问题</vt:lpstr>
      <vt:lpstr>常见问题</vt:lpstr>
      <vt:lpstr>PowerPoint 演示文稿</vt:lpstr>
      <vt:lpstr>常见问题</vt:lpstr>
      <vt:lpstr>常见问题</vt:lpstr>
      <vt:lpstr>常见问题</vt:lpstr>
      <vt:lpstr>常见问题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就业派遣操作指南</dc:title>
  <dc:creator>李大春</dc:creator>
  <cp:lastModifiedBy>lychee</cp:lastModifiedBy>
  <cp:revision>458</cp:revision>
  <dcterms:created xsi:type="dcterms:W3CDTF">2013-06-05T11:11:42Z</dcterms:created>
  <dcterms:modified xsi:type="dcterms:W3CDTF">2025-01-08T07:09:09Z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F62088C88955485B80B4859199771645</vt:lpwstr>
  </property>
  <property fmtid="{D5CDD505-2E9C-101B-9397-08002B2CF9AE}" pid="3" name="KSOProductBuildVer">
    <vt:lpwstr>2052-11.1.0.11805</vt:lpwstr>
  </property>
</Properties>
</file>