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heme/theme2.xml" ContentType="application/vnd.openxmlformats-officedocument.them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1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2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3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4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notesSlides/notesSlide5.xml" ContentType="application/vnd.openxmlformats-officedocument.presentationml.notesSlide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6.xml" ContentType="application/vnd.openxmlformats-officedocument.presentationml.notesSlide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notesSlides/notesSlide7.xml" ContentType="application/vnd.openxmlformats-officedocument.presentationml.notesSlide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8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9.xml" ContentType="application/vnd.openxmlformats-officedocument.presentationml.notesSlide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10.xml" ContentType="application/vnd.openxmlformats-officedocument.presentationml.notesSlide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11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notesSlides/notesSlide12.xml" ContentType="application/vnd.openxmlformats-officedocument.presentationml.notesSlide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13.xml" ContentType="application/vnd.openxmlformats-officedocument.presentationml.notesSlide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73" r:id="rId2"/>
    <p:sldId id="260" r:id="rId3"/>
    <p:sldId id="294" r:id="rId4"/>
    <p:sldId id="261" r:id="rId5"/>
    <p:sldId id="262" r:id="rId6"/>
    <p:sldId id="268" r:id="rId7"/>
    <p:sldId id="272" r:id="rId8"/>
    <p:sldId id="308" r:id="rId9"/>
    <p:sldId id="309" r:id="rId10"/>
    <p:sldId id="310" r:id="rId11"/>
    <p:sldId id="311" r:id="rId12"/>
    <p:sldId id="315" r:id="rId13"/>
    <p:sldId id="316" r:id="rId14"/>
    <p:sldId id="288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4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6438" autoAdjust="0"/>
  </p:normalViewPr>
  <p:slideViewPr>
    <p:cSldViewPr snapToGrid="0">
      <p:cViewPr varScale="1">
        <p:scale>
          <a:sx n="66" d="100"/>
          <a:sy n="66" d="100"/>
        </p:scale>
        <p:origin x="1194" y="66"/>
      </p:cViewPr>
      <p:guideLst>
        <p:guide orient="horz" pos="220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 lim="800000"/>
          </a:ln>
        </p:spPr>
      </p:sp>
      <p:sp>
        <p:nvSpPr>
          <p:cNvPr id="18435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92A79-2F7A-4CF5-B689-EC977B650D24}" type="slidenum">
              <a:rPr kumimoji="0" lang="zh-CN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34" Type="http://schemas.openxmlformats.org/officeDocument/2006/relationships/image" Target="../media/image1.png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tags" Target="../tags/tag35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tags" Target="../tags/tag38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tags" Target="../tags/tag37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tags" Target="../tags/tag36.xml"/><Relationship Id="rId8" Type="http://schemas.openxmlformats.org/officeDocument/2006/relationships/tags" Target="../tags/tag14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9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17.xml"/><Relationship Id="rId13" Type="http://schemas.openxmlformats.org/officeDocument/2006/relationships/tags" Target="../tags/tag122.xml"/><Relationship Id="rId18" Type="http://schemas.openxmlformats.org/officeDocument/2006/relationships/tags" Target="../tags/tag127.xml"/><Relationship Id="rId26" Type="http://schemas.openxmlformats.org/officeDocument/2006/relationships/tags" Target="../tags/tag135.xml"/><Relationship Id="rId3" Type="http://schemas.openxmlformats.org/officeDocument/2006/relationships/tags" Target="../tags/tag112.xml"/><Relationship Id="rId21" Type="http://schemas.openxmlformats.org/officeDocument/2006/relationships/tags" Target="../tags/tag130.xml"/><Relationship Id="rId7" Type="http://schemas.openxmlformats.org/officeDocument/2006/relationships/tags" Target="../tags/tag116.xml"/><Relationship Id="rId12" Type="http://schemas.openxmlformats.org/officeDocument/2006/relationships/tags" Target="../tags/tag121.xml"/><Relationship Id="rId17" Type="http://schemas.openxmlformats.org/officeDocument/2006/relationships/tags" Target="../tags/tag126.xml"/><Relationship Id="rId25" Type="http://schemas.openxmlformats.org/officeDocument/2006/relationships/tags" Target="../tags/tag134.xml"/><Relationship Id="rId2" Type="http://schemas.openxmlformats.org/officeDocument/2006/relationships/tags" Target="../tags/tag111.xml"/><Relationship Id="rId16" Type="http://schemas.openxmlformats.org/officeDocument/2006/relationships/tags" Target="../tags/tag125.xml"/><Relationship Id="rId20" Type="http://schemas.openxmlformats.org/officeDocument/2006/relationships/tags" Target="../tags/tag129.xml"/><Relationship Id="rId29" Type="http://schemas.openxmlformats.org/officeDocument/2006/relationships/tags" Target="../tags/tag138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11" Type="http://schemas.openxmlformats.org/officeDocument/2006/relationships/tags" Target="../tags/tag120.xml"/><Relationship Id="rId24" Type="http://schemas.openxmlformats.org/officeDocument/2006/relationships/tags" Target="../tags/tag133.xml"/><Relationship Id="rId32" Type="http://schemas.openxmlformats.org/officeDocument/2006/relationships/image" Target="../media/image1.png"/><Relationship Id="rId5" Type="http://schemas.openxmlformats.org/officeDocument/2006/relationships/tags" Target="../tags/tag114.xml"/><Relationship Id="rId15" Type="http://schemas.openxmlformats.org/officeDocument/2006/relationships/tags" Target="../tags/tag124.xml"/><Relationship Id="rId23" Type="http://schemas.openxmlformats.org/officeDocument/2006/relationships/tags" Target="../tags/tag132.xml"/><Relationship Id="rId28" Type="http://schemas.openxmlformats.org/officeDocument/2006/relationships/tags" Target="../tags/tag137.xml"/><Relationship Id="rId10" Type="http://schemas.openxmlformats.org/officeDocument/2006/relationships/tags" Target="../tags/tag119.xml"/><Relationship Id="rId19" Type="http://schemas.openxmlformats.org/officeDocument/2006/relationships/tags" Target="../tags/tag128.xml"/><Relationship Id="rId31" Type="http://schemas.openxmlformats.org/officeDocument/2006/relationships/slideMaster" Target="../slideMasters/slideMaster1.xml"/><Relationship Id="rId4" Type="http://schemas.openxmlformats.org/officeDocument/2006/relationships/tags" Target="../tags/tag113.xml"/><Relationship Id="rId9" Type="http://schemas.openxmlformats.org/officeDocument/2006/relationships/tags" Target="../tags/tag118.xml"/><Relationship Id="rId14" Type="http://schemas.openxmlformats.org/officeDocument/2006/relationships/tags" Target="../tags/tag123.xml"/><Relationship Id="rId22" Type="http://schemas.openxmlformats.org/officeDocument/2006/relationships/tags" Target="../tags/tag131.xml"/><Relationship Id="rId27" Type="http://schemas.openxmlformats.org/officeDocument/2006/relationships/tags" Target="../tags/tag136.xml"/><Relationship Id="rId30" Type="http://schemas.openxmlformats.org/officeDocument/2006/relationships/tags" Target="../tags/tag13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tags" Target="../tags/tag56.xml"/><Relationship Id="rId18" Type="http://schemas.openxmlformats.org/officeDocument/2006/relationships/tags" Target="../tags/tag61.xml"/><Relationship Id="rId26" Type="http://schemas.openxmlformats.org/officeDocument/2006/relationships/tags" Target="../tags/tag69.xml"/><Relationship Id="rId3" Type="http://schemas.openxmlformats.org/officeDocument/2006/relationships/tags" Target="../tags/tag46.xml"/><Relationship Id="rId21" Type="http://schemas.openxmlformats.org/officeDocument/2006/relationships/tags" Target="../tags/tag64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17" Type="http://schemas.openxmlformats.org/officeDocument/2006/relationships/tags" Target="../tags/tag60.xml"/><Relationship Id="rId25" Type="http://schemas.openxmlformats.org/officeDocument/2006/relationships/tags" Target="../tags/tag68.xml"/><Relationship Id="rId2" Type="http://schemas.openxmlformats.org/officeDocument/2006/relationships/tags" Target="../tags/tag45.xml"/><Relationship Id="rId16" Type="http://schemas.openxmlformats.org/officeDocument/2006/relationships/tags" Target="../tags/tag59.xml"/><Relationship Id="rId20" Type="http://schemas.openxmlformats.org/officeDocument/2006/relationships/tags" Target="../tags/tag63.xml"/><Relationship Id="rId29" Type="http://schemas.openxmlformats.org/officeDocument/2006/relationships/tags" Target="../tags/tag72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24" Type="http://schemas.openxmlformats.org/officeDocument/2006/relationships/tags" Target="../tags/tag67.xml"/><Relationship Id="rId5" Type="http://schemas.openxmlformats.org/officeDocument/2006/relationships/tags" Target="../tags/tag48.xml"/><Relationship Id="rId15" Type="http://schemas.openxmlformats.org/officeDocument/2006/relationships/tags" Target="../tags/tag58.xml"/><Relationship Id="rId23" Type="http://schemas.openxmlformats.org/officeDocument/2006/relationships/tags" Target="../tags/tag66.xml"/><Relationship Id="rId28" Type="http://schemas.openxmlformats.org/officeDocument/2006/relationships/tags" Target="../tags/tag71.xml"/><Relationship Id="rId10" Type="http://schemas.openxmlformats.org/officeDocument/2006/relationships/tags" Target="../tags/tag53.xml"/><Relationship Id="rId19" Type="http://schemas.openxmlformats.org/officeDocument/2006/relationships/tags" Target="../tags/tag62.xml"/><Relationship Id="rId31" Type="http://schemas.openxmlformats.org/officeDocument/2006/relationships/slideMaster" Target="../slideMasters/slideMaster1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Relationship Id="rId22" Type="http://schemas.openxmlformats.org/officeDocument/2006/relationships/tags" Target="../tags/tag65.xml"/><Relationship Id="rId27" Type="http://schemas.openxmlformats.org/officeDocument/2006/relationships/tags" Target="../tags/tag70.xml"/><Relationship Id="rId30" Type="http://schemas.openxmlformats.org/officeDocument/2006/relationships/tags" Target="../tags/tag7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5.xml"/><Relationship Id="rId4" Type="http://schemas.openxmlformats.org/officeDocument/2006/relationships/tags" Target="../tags/tag10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>
            <p:custDataLst>
              <p:tags r:id="rId1"/>
            </p:custDataLst>
          </p:nvPr>
        </p:nvGrpSpPr>
        <p:grpSpPr>
          <a:xfrm>
            <a:off x="10168892" y="604831"/>
            <a:ext cx="923924" cy="925519"/>
            <a:chOff x="10168892" y="604831"/>
            <a:chExt cx="923924" cy="925519"/>
          </a:xfrm>
        </p:grpSpPr>
        <p:sp>
          <p:nvSpPr>
            <p:cNvPr id="9" name="等腰三角形 8"/>
            <p:cNvSpPr/>
            <p:nvPr>
              <p:custDataLst>
                <p:tags r:id="rId30"/>
              </p:custDataLst>
            </p:nvPr>
          </p:nvSpPr>
          <p:spPr>
            <a:xfrm rot="20520000" flipV="1">
              <a:off x="10618481" y="1117666"/>
              <a:ext cx="467039" cy="412684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1"/>
              </p:custDataLst>
            </p:nvPr>
          </p:nvSpPr>
          <p:spPr>
            <a:xfrm rot="4920000" flipV="1">
              <a:off x="10802184" y="623870"/>
              <a:ext cx="309672" cy="271593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32"/>
              </p:custDataLst>
            </p:nvPr>
          </p:nvSpPr>
          <p:spPr>
            <a:xfrm rot="8040000" flipV="1">
              <a:off x="10150487" y="920190"/>
              <a:ext cx="309672" cy="2728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" name="组合 3"/>
          <p:cNvGrpSpPr/>
          <p:nvPr>
            <p:custDataLst>
              <p:tags r:id="rId2"/>
            </p:custDataLst>
          </p:nvPr>
        </p:nvGrpSpPr>
        <p:grpSpPr>
          <a:xfrm>
            <a:off x="10020616" y="4918075"/>
            <a:ext cx="1264919" cy="1224278"/>
            <a:chOff x="10020616" y="4918075"/>
            <a:chExt cx="1264919" cy="1224278"/>
          </a:xfrm>
        </p:grpSpPr>
        <p:sp>
          <p:nvSpPr>
            <p:cNvPr id="13" name="等腰三角形 16"/>
            <p:cNvSpPr/>
            <p:nvPr userDrawn="1">
              <p:custDataLst>
                <p:tags r:id="rId24"/>
              </p:custDataLst>
            </p:nvPr>
          </p:nvSpPr>
          <p:spPr>
            <a:xfrm rot="14340000" flipV="1">
              <a:off x="10942734" y="5783665"/>
              <a:ext cx="338083" cy="34751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等腰三角形 21"/>
            <p:cNvSpPr/>
            <p:nvPr userDrawn="1">
              <p:custDataLst>
                <p:tags r:id="rId25"/>
              </p:custDataLst>
            </p:nvPr>
          </p:nvSpPr>
          <p:spPr>
            <a:xfrm rot="20460000" flipV="1">
              <a:off x="10170869" y="5087752"/>
              <a:ext cx="922482" cy="92400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等腰三角形 14"/>
            <p:cNvSpPr/>
            <p:nvPr userDrawn="1">
              <p:custDataLst>
                <p:tags r:id="rId26"/>
              </p:custDataLst>
            </p:nvPr>
          </p:nvSpPr>
          <p:spPr>
            <a:xfrm rot="1320000" flipV="1">
              <a:off x="10707713" y="4918075"/>
              <a:ext cx="468230" cy="412435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等腰三角形 15"/>
            <p:cNvSpPr/>
            <p:nvPr userDrawn="1">
              <p:custDataLst>
                <p:tags r:id="rId27"/>
              </p:custDataLst>
            </p:nvPr>
          </p:nvSpPr>
          <p:spPr>
            <a:xfrm rot="7320000" flipV="1">
              <a:off x="10002467" y="5851017"/>
              <a:ext cx="309485" cy="273187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7" name="Group 162"/>
            <p:cNvGrpSpPr/>
            <p:nvPr userDrawn="1"/>
          </p:nvGrpSpPr>
          <p:grpSpPr>
            <a:xfrm rot="20940000">
              <a:off x="10405301" y="5340678"/>
              <a:ext cx="455523" cy="417519"/>
              <a:chOff x="5022850" y="2200275"/>
              <a:chExt cx="368301" cy="368300"/>
            </a:xfrm>
            <a:solidFill>
              <a:schemeClr val="bg1">
                <a:lumMod val="95000"/>
              </a:schemeClr>
            </a:solidFill>
          </p:grpSpPr>
          <p:sp>
            <p:nvSpPr>
              <p:cNvPr id="18" name="Freeform 279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5151438" y="2200275"/>
                <a:ext cx="239713" cy="239713"/>
              </a:xfrm>
              <a:custGeom>
                <a:avLst/>
                <a:gdLst>
                  <a:gd name="T0" fmla="*/ 274 w 319"/>
                  <a:gd name="T1" fmla="*/ 45 h 319"/>
                  <a:gd name="T2" fmla="*/ 109 w 319"/>
                  <a:gd name="T3" fmla="*/ 45 h 319"/>
                  <a:gd name="T4" fmla="*/ 0 w 319"/>
                  <a:gd name="T5" fmla="*/ 154 h 319"/>
                  <a:gd name="T6" fmla="*/ 164 w 319"/>
                  <a:gd name="T7" fmla="*/ 319 h 319"/>
                  <a:gd name="T8" fmla="*/ 274 w 319"/>
                  <a:gd name="T9" fmla="*/ 210 h 319"/>
                  <a:gd name="T10" fmla="*/ 274 w 319"/>
                  <a:gd name="T11" fmla="*/ 45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9" h="319">
                    <a:moveTo>
                      <a:pt x="274" y="45"/>
                    </a:moveTo>
                    <a:cubicBezTo>
                      <a:pt x="228" y="0"/>
                      <a:pt x="155" y="0"/>
                      <a:pt x="109" y="45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164" y="319"/>
                      <a:pt x="164" y="319"/>
                      <a:pt x="164" y="319"/>
                    </a:cubicBezTo>
                    <a:cubicBezTo>
                      <a:pt x="274" y="210"/>
                      <a:pt x="274" y="210"/>
                      <a:pt x="274" y="210"/>
                    </a:cubicBezTo>
                    <a:cubicBezTo>
                      <a:pt x="319" y="164"/>
                      <a:pt x="319" y="91"/>
                      <a:pt x="274" y="4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  <p:sp>
            <p:nvSpPr>
              <p:cNvPr id="19" name="Freeform 280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5022850" y="2324100"/>
                <a:ext cx="241300" cy="244475"/>
              </a:xfrm>
              <a:custGeom>
                <a:avLst/>
                <a:gdLst>
                  <a:gd name="T0" fmla="*/ 155 w 320"/>
                  <a:gd name="T1" fmla="*/ 5 h 325"/>
                  <a:gd name="T2" fmla="*/ 161 w 320"/>
                  <a:gd name="T3" fmla="*/ 0 h 325"/>
                  <a:gd name="T4" fmla="*/ 45 w 320"/>
                  <a:gd name="T5" fmla="*/ 116 h 325"/>
                  <a:gd name="T6" fmla="*/ 45 w 320"/>
                  <a:gd name="T7" fmla="*/ 280 h 325"/>
                  <a:gd name="T8" fmla="*/ 209 w 320"/>
                  <a:gd name="T9" fmla="*/ 280 h 325"/>
                  <a:gd name="T10" fmla="*/ 320 w 320"/>
                  <a:gd name="T11" fmla="*/ 170 h 325"/>
                  <a:gd name="T12" fmla="*/ 155 w 320"/>
                  <a:gd name="T13" fmla="*/ 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325">
                    <a:moveTo>
                      <a:pt x="155" y="5"/>
                    </a:moveTo>
                    <a:cubicBezTo>
                      <a:pt x="161" y="0"/>
                      <a:pt x="161" y="0"/>
                      <a:pt x="161" y="0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0" y="161"/>
                      <a:pt x="0" y="234"/>
                      <a:pt x="45" y="280"/>
                    </a:cubicBezTo>
                    <a:cubicBezTo>
                      <a:pt x="90" y="325"/>
                      <a:pt x="164" y="325"/>
                      <a:pt x="209" y="280"/>
                    </a:cubicBezTo>
                    <a:cubicBezTo>
                      <a:pt x="320" y="170"/>
                      <a:pt x="320" y="170"/>
                      <a:pt x="320" y="170"/>
                    </a:cubicBezTo>
                    <a:lnTo>
                      <a:pt x="155" y="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</p:grpSp>
      </p:grpSp>
      <p:grpSp>
        <p:nvGrpSpPr>
          <p:cNvPr id="7" name="组合 6"/>
          <p:cNvGrpSpPr/>
          <p:nvPr>
            <p:custDataLst>
              <p:tags r:id="rId3"/>
            </p:custDataLst>
          </p:nvPr>
        </p:nvGrpSpPr>
        <p:grpSpPr>
          <a:xfrm>
            <a:off x="-258762" y="720725"/>
            <a:ext cx="5199063" cy="4768851"/>
            <a:chOff x="-258762" y="720725"/>
            <a:chExt cx="5199063" cy="4768851"/>
          </a:xfrm>
        </p:grpSpPr>
        <p:sp>
          <p:nvSpPr>
            <p:cNvPr id="20" name=" 184"/>
            <p:cNvSpPr/>
            <p:nvPr userDrawn="1">
              <p:custDataLst>
                <p:tags r:id="rId12"/>
              </p:custDataLst>
            </p:nvPr>
          </p:nvSpPr>
          <p:spPr>
            <a:xfrm>
              <a:off x="92075" y="1370013"/>
              <a:ext cx="4121150" cy="411956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 184"/>
            <p:cNvSpPr/>
            <p:nvPr userDrawn="1">
              <p:custDataLst>
                <p:tags r:id="rId13"/>
              </p:custDataLst>
            </p:nvPr>
          </p:nvSpPr>
          <p:spPr>
            <a:xfrm>
              <a:off x="695325" y="1985963"/>
              <a:ext cx="2917825" cy="297656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等腰三角形 21"/>
            <p:cNvSpPr/>
            <p:nvPr userDrawn="1">
              <p:custDataLst>
                <p:tags r:id="rId14"/>
              </p:custDataLst>
            </p:nvPr>
          </p:nvSpPr>
          <p:spPr>
            <a:xfrm rot="1320000" flipV="1">
              <a:off x="4129088" y="2463800"/>
              <a:ext cx="468313" cy="4127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等腰三角形 22"/>
            <p:cNvSpPr/>
            <p:nvPr userDrawn="1">
              <p:custDataLst>
                <p:tags r:id="rId15"/>
              </p:custDataLst>
            </p:nvPr>
          </p:nvSpPr>
          <p:spPr>
            <a:xfrm rot="7320000" flipV="1">
              <a:off x="4648994" y="2174081"/>
              <a:ext cx="309563" cy="273050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等腰三角形 23"/>
            <p:cNvSpPr/>
            <p:nvPr userDrawn="1">
              <p:custDataLst>
                <p:tags r:id="rId16"/>
              </p:custDataLst>
            </p:nvPr>
          </p:nvSpPr>
          <p:spPr>
            <a:xfrm rot="10440000" flipV="1">
              <a:off x="3960813" y="1981200"/>
              <a:ext cx="309563" cy="27305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等腰三角形 16"/>
            <p:cNvSpPr/>
            <p:nvPr userDrawn="1">
              <p:custDataLst>
                <p:tags r:id="rId17"/>
              </p:custDataLst>
            </p:nvPr>
          </p:nvSpPr>
          <p:spPr>
            <a:xfrm rot="2640000" flipV="1">
              <a:off x="3562350" y="857250"/>
              <a:ext cx="417513" cy="4270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等腰三角形 21"/>
            <p:cNvSpPr/>
            <p:nvPr userDrawn="1">
              <p:custDataLst>
                <p:tags r:id="rId18"/>
              </p:custDataLst>
            </p:nvPr>
          </p:nvSpPr>
          <p:spPr>
            <a:xfrm rot="8760000" flipV="1">
              <a:off x="2266950" y="720725"/>
              <a:ext cx="922338" cy="92392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等腰三角形 24"/>
            <p:cNvSpPr/>
            <p:nvPr userDrawn="1">
              <p:custDataLst>
                <p:tags r:id="rId19"/>
              </p:custDataLst>
            </p:nvPr>
          </p:nvSpPr>
          <p:spPr>
            <a:xfrm rot="5400000" flipV="1">
              <a:off x="3163888" y="1828800"/>
              <a:ext cx="417513" cy="40481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等腰三角形 24"/>
            <p:cNvSpPr/>
            <p:nvPr userDrawn="1">
              <p:custDataLst>
                <p:tags r:id="rId20"/>
              </p:custDataLst>
            </p:nvPr>
          </p:nvSpPr>
          <p:spPr>
            <a:xfrm rot="5400000" flipV="1">
              <a:off x="443706" y="5055394"/>
              <a:ext cx="419100" cy="4048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29" name="图片 28"/>
            <p:cNvPicPr>
              <a:picLocks noChangeAspect="1"/>
            </p:cNvPicPr>
            <p:nvPr userDrawn="1">
              <p:custDataLst>
                <p:tags r:id="rId21"/>
              </p:custDataLst>
            </p:nvPr>
          </p:nvPicPr>
          <p:blipFill>
            <a:blip r:embed="rId34"/>
            <a:srcRect/>
            <a:stretch>
              <a:fillRect/>
            </a:stretch>
          </p:blipFill>
          <p:spPr>
            <a:xfrm>
              <a:off x="1137250" y="2106928"/>
              <a:ext cx="2032633" cy="2734945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01" h="4308">
                  <a:moveTo>
                    <a:pt x="694" y="0"/>
                  </a:moveTo>
                  <a:lnTo>
                    <a:pt x="2507" y="0"/>
                  </a:lnTo>
                  <a:lnTo>
                    <a:pt x="2546" y="17"/>
                  </a:lnTo>
                  <a:cubicBezTo>
                    <a:pt x="2783" y="127"/>
                    <a:pt x="2999" y="276"/>
                    <a:pt x="3186" y="457"/>
                  </a:cubicBezTo>
                  <a:lnTo>
                    <a:pt x="3201" y="473"/>
                  </a:lnTo>
                  <a:lnTo>
                    <a:pt x="3201" y="3835"/>
                  </a:lnTo>
                  <a:lnTo>
                    <a:pt x="3186" y="3851"/>
                  </a:lnTo>
                  <a:cubicBezTo>
                    <a:pt x="2999" y="4032"/>
                    <a:pt x="2783" y="4181"/>
                    <a:pt x="2546" y="4291"/>
                  </a:cubicBezTo>
                  <a:lnTo>
                    <a:pt x="2507" y="4308"/>
                  </a:lnTo>
                  <a:lnTo>
                    <a:pt x="694" y="4308"/>
                  </a:lnTo>
                  <a:lnTo>
                    <a:pt x="655" y="4291"/>
                  </a:lnTo>
                  <a:cubicBezTo>
                    <a:pt x="418" y="4181"/>
                    <a:pt x="202" y="4032"/>
                    <a:pt x="15" y="3851"/>
                  </a:cubicBezTo>
                  <a:lnTo>
                    <a:pt x="0" y="3835"/>
                  </a:lnTo>
                  <a:lnTo>
                    <a:pt x="0" y="473"/>
                  </a:lnTo>
                  <a:lnTo>
                    <a:pt x="15" y="457"/>
                  </a:lnTo>
                  <a:cubicBezTo>
                    <a:pt x="202" y="276"/>
                    <a:pt x="418" y="127"/>
                    <a:pt x="655" y="17"/>
                  </a:cubicBezTo>
                  <a:lnTo>
                    <a:pt x="694" y="0"/>
                  </a:lnTo>
                  <a:close/>
                </a:path>
              </a:pathLst>
            </a:custGeom>
          </p:spPr>
        </p:pic>
        <p:sp>
          <p:nvSpPr>
            <p:cNvPr id="30" name="等腰三角形 16"/>
            <p:cNvSpPr/>
            <p:nvPr userDrawn="1">
              <p:custDataLst>
                <p:tags r:id="rId22"/>
              </p:custDataLst>
            </p:nvPr>
          </p:nvSpPr>
          <p:spPr>
            <a:xfrm rot="2640000" flipV="1">
              <a:off x="841375" y="4083050"/>
              <a:ext cx="419100" cy="42862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等腰三角形 21"/>
            <p:cNvSpPr/>
            <p:nvPr userDrawn="1">
              <p:custDataLst>
                <p:tags r:id="rId23"/>
              </p:custDataLst>
            </p:nvPr>
          </p:nvSpPr>
          <p:spPr>
            <a:xfrm rot="8760000" flipV="1">
              <a:off x="-258762" y="3962400"/>
              <a:ext cx="723900" cy="847725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">
                  <a:pos x="hc" y="t"/>
                </a:cxn>
                <a:cxn ang="3">
                  <a:pos x="il" y="it"/>
                </a:cxn>
                <a:cxn ang="cd2">
                  <a:pos x="l" y="vc"/>
                </a:cxn>
                <a:cxn ang="cd4">
                  <a:pos x="il" y="ib"/>
                </a:cxn>
                <a:cxn ang="cd4">
                  <a:pos x="hc" y="b"/>
                </a:cxn>
                <a:cxn ang="cd4">
                  <a:pos x="ir" y="ib"/>
                </a:cxn>
                <a:cxn ang="0">
                  <a:pos x="r" y="vc"/>
                </a:cxn>
                <a:cxn ang="3">
                  <a:pos x="ir" y="it"/>
                </a:cxn>
              </a:cxnLst>
              <a:rect l="l" t="t" r="r" b="b"/>
              <a:pathLst>
                <a:path w="1140" h="1334">
                  <a:moveTo>
                    <a:pt x="327" y="0"/>
                  </a:moveTo>
                  <a:lnTo>
                    <a:pt x="1140" y="1205"/>
                  </a:lnTo>
                  <a:lnTo>
                    <a:pt x="1132" y="1210"/>
                  </a:lnTo>
                  <a:cubicBezTo>
                    <a:pt x="1016" y="1289"/>
                    <a:pt x="876" y="1334"/>
                    <a:pt x="726" y="1334"/>
                  </a:cubicBezTo>
                  <a:cubicBezTo>
                    <a:pt x="325" y="1334"/>
                    <a:pt x="0" y="1009"/>
                    <a:pt x="0" y="607"/>
                  </a:cubicBezTo>
                  <a:cubicBezTo>
                    <a:pt x="0" y="356"/>
                    <a:pt x="127" y="135"/>
                    <a:pt x="320" y="5"/>
                  </a:cubicBezTo>
                  <a:lnTo>
                    <a:pt x="327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2" name="日期占位符 15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5370692-73D1-4684-BB5C-4CCC8CC1FDA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2021/12/22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3" name="页脚占位符 16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灯片编号占位符 17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C6A1FFD-49C8-440A-80B7-565E8CCB3E67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5421630" y="4117975"/>
            <a:ext cx="6294755" cy="31686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1" name="文本占位符 4"/>
          <p:cNvSpPr>
            <a:spLocks noGrp="1"/>
          </p:cNvSpPr>
          <p:nvPr>
            <p:ph type="body" sz="quarter" idx="14" hasCustomPrompt="1"/>
            <p:custDataLst>
              <p:tags r:id="rId8"/>
            </p:custDataLst>
          </p:nvPr>
        </p:nvSpPr>
        <p:spPr>
          <a:xfrm>
            <a:off x="5421630" y="4473575"/>
            <a:ext cx="6295390" cy="31686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2" name="文本占位符 4"/>
          <p:cNvSpPr>
            <a:spLocks noGrp="1"/>
          </p:cNvSpPr>
          <p:nvPr>
            <p:ph type="body" sz="quarter" idx="15" hasCustomPrompt="1"/>
            <p:custDataLst>
              <p:tags r:id="rId9"/>
            </p:custDataLst>
          </p:nvPr>
        </p:nvSpPr>
        <p:spPr>
          <a:xfrm>
            <a:off x="5421630" y="4834890"/>
            <a:ext cx="6295390" cy="31686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0"/>
            </p:custDataLst>
          </p:nvPr>
        </p:nvSpPr>
        <p:spPr>
          <a:xfrm>
            <a:off x="5420995" y="3388815"/>
            <a:ext cx="6294755" cy="398780"/>
          </a:xfrm>
        </p:spPr>
        <p:txBody>
          <a:bodyPr lIns="90000" tIns="0" rIns="90000" bIns="4680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defRPr sz="2000" u="none" strike="noStrike" kern="1200" cap="none" spc="200" normalizeH="0" baseline="0">
                <a:solidFill>
                  <a:schemeClr val="accent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noProof="1"/>
              <a:t>单击此处编辑文本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1"/>
            </p:custDataLst>
          </p:nvPr>
        </p:nvSpPr>
        <p:spPr>
          <a:xfrm>
            <a:off x="5420995" y="2571750"/>
            <a:ext cx="6294755" cy="769620"/>
          </a:xfrm>
        </p:spPr>
        <p:txBody>
          <a:bodyPr lIns="90000" tIns="46800" rIns="90000" bIns="0" anchor="b" anchorCtr="0">
            <a:normAutofit/>
          </a:bodyPr>
          <a:lstStyle>
            <a:lvl1pPr algn="ctr">
              <a:defRPr sz="4400" spc="600">
                <a:solidFill>
                  <a:schemeClr val="accent1"/>
                </a:solidFill>
              </a:defRPr>
            </a:lvl1pPr>
          </a:lstStyle>
          <a:p>
            <a:pPr algn="ctr"/>
            <a:r>
              <a:rPr lang="zh-CN" altLang="en-US" noProof="1">
                <a:sym typeface="+mn-ea"/>
              </a:rPr>
              <a:t>编辑标题</a:t>
            </a:r>
            <a:endParaRPr lang="en-US" altLang="zh-CN" sz="4400" b="1" dirty="0">
              <a:solidFill>
                <a:srgbClr val="2862AA"/>
              </a:solidFill>
              <a:latin typeface="微软雅黑" panose="020B0503020204020204" charset="-122"/>
              <a:ea typeface="微软雅黑" panose="020B0503020204020204" charset="-122"/>
              <a:sym typeface="Calibri" panose="020F050202020403020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2021/12/22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>
            <p:custDataLst>
              <p:tags r:id="rId1"/>
            </p:custDataLst>
          </p:nvPr>
        </p:nvGrpSpPr>
        <p:grpSpPr>
          <a:xfrm>
            <a:off x="-258762" y="720725"/>
            <a:ext cx="5199062" cy="4768850"/>
            <a:chOff x="-258762" y="720725"/>
            <a:chExt cx="5199062" cy="4768850"/>
          </a:xfrm>
        </p:grpSpPr>
        <p:sp>
          <p:nvSpPr>
            <p:cNvPr id="19" name=" 184"/>
            <p:cNvSpPr/>
            <p:nvPr userDrawn="1">
              <p:custDataLst>
                <p:tags r:id="rId19"/>
              </p:custDataLst>
            </p:nvPr>
          </p:nvSpPr>
          <p:spPr>
            <a:xfrm>
              <a:off x="91822" y="1370330"/>
              <a:ext cx="4121270" cy="411924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 184"/>
            <p:cNvSpPr/>
            <p:nvPr userDrawn="1">
              <p:custDataLst>
                <p:tags r:id="rId20"/>
              </p:custDataLst>
            </p:nvPr>
          </p:nvSpPr>
          <p:spPr>
            <a:xfrm>
              <a:off x="693912" y="1986280"/>
              <a:ext cx="2917724" cy="297624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等腰三角形 20"/>
            <p:cNvSpPr/>
            <p:nvPr userDrawn="1">
              <p:custDataLst>
                <p:tags r:id="rId21"/>
              </p:custDataLst>
            </p:nvPr>
          </p:nvSpPr>
          <p:spPr>
            <a:xfrm rot="1320000" flipV="1">
              <a:off x="4129256" y="2463800"/>
              <a:ext cx="468081" cy="41148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等腰三角形 21"/>
            <p:cNvSpPr/>
            <p:nvPr userDrawn="1">
              <p:custDataLst>
                <p:tags r:id="rId22"/>
              </p:custDataLst>
            </p:nvPr>
          </p:nvSpPr>
          <p:spPr>
            <a:xfrm rot="7320000" flipV="1">
              <a:off x="4648175" y="2173580"/>
              <a:ext cx="311150" cy="273100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等腰三角形 22"/>
            <p:cNvSpPr/>
            <p:nvPr userDrawn="1">
              <p:custDataLst>
                <p:tags r:id="rId23"/>
              </p:custDataLst>
            </p:nvPr>
          </p:nvSpPr>
          <p:spPr>
            <a:xfrm rot="10440000" flipV="1">
              <a:off x="3959045" y="1981200"/>
              <a:ext cx="311207" cy="27305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等腰三角形 16"/>
            <p:cNvSpPr/>
            <p:nvPr userDrawn="1">
              <p:custDataLst>
                <p:tags r:id="rId24"/>
              </p:custDataLst>
            </p:nvPr>
          </p:nvSpPr>
          <p:spPr>
            <a:xfrm rot="2640000" flipV="1">
              <a:off x="3560827" y="857250"/>
              <a:ext cx="417271" cy="42735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等腰三角形 21"/>
            <p:cNvSpPr/>
            <p:nvPr userDrawn="1">
              <p:custDataLst>
                <p:tags r:id="rId25"/>
              </p:custDataLst>
            </p:nvPr>
          </p:nvSpPr>
          <p:spPr>
            <a:xfrm rot="8760000" flipV="1">
              <a:off x="2267095" y="720725"/>
              <a:ext cx="922189" cy="92392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等腰三角形 24"/>
            <p:cNvSpPr/>
            <p:nvPr userDrawn="1">
              <p:custDataLst>
                <p:tags r:id="rId26"/>
              </p:custDataLst>
            </p:nvPr>
          </p:nvSpPr>
          <p:spPr>
            <a:xfrm rot="5400000" flipV="1">
              <a:off x="3158837" y="1825588"/>
              <a:ext cx="415925" cy="40329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等腰三角形 24"/>
            <p:cNvSpPr/>
            <p:nvPr userDrawn="1">
              <p:custDataLst>
                <p:tags r:id="rId27"/>
              </p:custDataLst>
            </p:nvPr>
          </p:nvSpPr>
          <p:spPr>
            <a:xfrm rot="5400000" flipV="1">
              <a:off x="439904" y="5052023"/>
              <a:ext cx="419100" cy="4032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28" name="图片 27"/>
            <p:cNvPicPr>
              <a:picLocks noChangeAspect="1"/>
            </p:cNvPicPr>
            <p:nvPr userDrawn="1">
              <p:custDataLst>
                <p:tags r:id="rId28"/>
              </p:custDataLst>
            </p:nvPr>
          </p:nvPicPr>
          <p:blipFill>
            <a:blip r:embed="rId32"/>
            <a:srcRect/>
            <a:stretch>
              <a:fillRect/>
            </a:stretch>
          </p:blipFill>
          <p:spPr>
            <a:xfrm>
              <a:off x="1136588" y="2106930"/>
              <a:ext cx="2033007" cy="2735580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201" h="4308">
                  <a:moveTo>
                    <a:pt x="694" y="0"/>
                  </a:moveTo>
                  <a:lnTo>
                    <a:pt x="2507" y="0"/>
                  </a:lnTo>
                  <a:lnTo>
                    <a:pt x="2546" y="17"/>
                  </a:lnTo>
                  <a:cubicBezTo>
                    <a:pt x="2783" y="127"/>
                    <a:pt x="2999" y="276"/>
                    <a:pt x="3186" y="457"/>
                  </a:cubicBezTo>
                  <a:lnTo>
                    <a:pt x="3201" y="473"/>
                  </a:lnTo>
                  <a:lnTo>
                    <a:pt x="3201" y="3835"/>
                  </a:lnTo>
                  <a:lnTo>
                    <a:pt x="3186" y="3851"/>
                  </a:lnTo>
                  <a:cubicBezTo>
                    <a:pt x="2999" y="4032"/>
                    <a:pt x="2783" y="4181"/>
                    <a:pt x="2546" y="4291"/>
                  </a:cubicBezTo>
                  <a:lnTo>
                    <a:pt x="2507" y="4308"/>
                  </a:lnTo>
                  <a:lnTo>
                    <a:pt x="694" y="4308"/>
                  </a:lnTo>
                  <a:lnTo>
                    <a:pt x="655" y="4291"/>
                  </a:lnTo>
                  <a:cubicBezTo>
                    <a:pt x="418" y="4181"/>
                    <a:pt x="202" y="4032"/>
                    <a:pt x="15" y="3851"/>
                  </a:cubicBezTo>
                  <a:lnTo>
                    <a:pt x="0" y="3835"/>
                  </a:lnTo>
                  <a:lnTo>
                    <a:pt x="0" y="473"/>
                  </a:lnTo>
                  <a:lnTo>
                    <a:pt x="15" y="457"/>
                  </a:lnTo>
                  <a:cubicBezTo>
                    <a:pt x="202" y="276"/>
                    <a:pt x="418" y="127"/>
                    <a:pt x="655" y="17"/>
                  </a:cubicBezTo>
                  <a:lnTo>
                    <a:pt x="694" y="0"/>
                  </a:lnTo>
                  <a:close/>
                </a:path>
              </a:pathLst>
            </a:custGeom>
          </p:spPr>
        </p:pic>
        <p:sp>
          <p:nvSpPr>
            <p:cNvPr id="29" name="等腰三角形 16"/>
            <p:cNvSpPr/>
            <p:nvPr userDrawn="1">
              <p:custDataLst>
                <p:tags r:id="rId29"/>
              </p:custDataLst>
            </p:nvPr>
          </p:nvSpPr>
          <p:spPr>
            <a:xfrm rot="2640000" flipV="1">
              <a:off x="841259" y="4084955"/>
              <a:ext cx="417271" cy="42672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等腰三角形 21"/>
            <p:cNvSpPr/>
            <p:nvPr userDrawn="1">
              <p:custDataLst>
                <p:tags r:id="rId30"/>
              </p:custDataLst>
            </p:nvPr>
          </p:nvSpPr>
          <p:spPr>
            <a:xfrm rot="8760000" flipV="1">
              <a:off x="-258762" y="3962400"/>
              <a:ext cx="724033" cy="847725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">
                  <a:pos x="hc" y="t"/>
                </a:cxn>
                <a:cxn ang="3">
                  <a:pos x="il" y="it"/>
                </a:cxn>
                <a:cxn ang="cd2">
                  <a:pos x="l" y="vc"/>
                </a:cxn>
                <a:cxn ang="cd4">
                  <a:pos x="il" y="ib"/>
                </a:cxn>
                <a:cxn ang="cd4">
                  <a:pos x="hc" y="b"/>
                </a:cxn>
                <a:cxn ang="cd4">
                  <a:pos x="ir" y="ib"/>
                </a:cxn>
                <a:cxn ang="0">
                  <a:pos x="r" y="vc"/>
                </a:cxn>
                <a:cxn ang="3">
                  <a:pos x="ir" y="it"/>
                </a:cxn>
              </a:cxnLst>
              <a:rect l="l" t="t" r="r" b="b"/>
              <a:pathLst>
                <a:path w="1140" h="1334">
                  <a:moveTo>
                    <a:pt x="327" y="0"/>
                  </a:moveTo>
                  <a:lnTo>
                    <a:pt x="1140" y="1205"/>
                  </a:lnTo>
                  <a:lnTo>
                    <a:pt x="1132" y="1210"/>
                  </a:lnTo>
                  <a:cubicBezTo>
                    <a:pt x="1016" y="1289"/>
                    <a:pt x="876" y="1334"/>
                    <a:pt x="726" y="1334"/>
                  </a:cubicBezTo>
                  <a:cubicBezTo>
                    <a:pt x="325" y="1334"/>
                    <a:pt x="0" y="1009"/>
                    <a:pt x="0" y="607"/>
                  </a:cubicBezTo>
                  <a:cubicBezTo>
                    <a:pt x="0" y="356"/>
                    <a:pt x="127" y="135"/>
                    <a:pt x="320" y="5"/>
                  </a:cubicBezTo>
                  <a:lnTo>
                    <a:pt x="327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5" name="组合 4"/>
          <p:cNvGrpSpPr/>
          <p:nvPr>
            <p:custDataLst>
              <p:tags r:id="rId2"/>
            </p:custDataLst>
          </p:nvPr>
        </p:nvGrpSpPr>
        <p:grpSpPr>
          <a:xfrm>
            <a:off x="10020616" y="4918075"/>
            <a:ext cx="1264919" cy="1224278"/>
            <a:chOff x="10020616" y="4918075"/>
            <a:chExt cx="1264919" cy="1224278"/>
          </a:xfrm>
        </p:grpSpPr>
        <p:sp>
          <p:nvSpPr>
            <p:cNvPr id="9" name="等腰三角形 16"/>
            <p:cNvSpPr/>
            <p:nvPr>
              <p:custDataLst>
                <p:tags r:id="rId13"/>
              </p:custDataLst>
            </p:nvPr>
          </p:nvSpPr>
          <p:spPr>
            <a:xfrm rot="14340000" flipV="1">
              <a:off x="10942734" y="5783665"/>
              <a:ext cx="338083" cy="34751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等腰三角形 21"/>
            <p:cNvSpPr/>
            <p:nvPr>
              <p:custDataLst>
                <p:tags r:id="rId14"/>
              </p:custDataLst>
            </p:nvPr>
          </p:nvSpPr>
          <p:spPr>
            <a:xfrm rot="20460000" flipV="1">
              <a:off x="10170869" y="5087752"/>
              <a:ext cx="922482" cy="92400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15"/>
              </p:custDataLst>
            </p:nvPr>
          </p:nvSpPr>
          <p:spPr>
            <a:xfrm rot="1320000" flipV="1">
              <a:off x="10707713" y="4918075"/>
              <a:ext cx="468230" cy="412435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等腰三角形 11"/>
            <p:cNvSpPr/>
            <p:nvPr>
              <p:custDataLst>
                <p:tags r:id="rId16"/>
              </p:custDataLst>
            </p:nvPr>
          </p:nvSpPr>
          <p:spPr>
            <a:xfrm rot="7320000" flipV="1">
              <a:off x="10002467" y="5851017"/>
              <a:ext cx="309485" cy="273187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3" name="Group 162"/>
            <p:cNvGrpSpPr/>
            <p:nvPr/>
          </p:nvGrpSpPr>
          <p:grpSpPr>
            <a:xfrm rot="20940000">
              <a:off x="10405301" y="5340678"/>
              <a:ext cx="455523" cy="417519"/>
              <a:chOff x="5022850" y="2200275"/>
              <a:chExt cx="368301" cy="368300"/>
            </a:xfrm>
            <a:solidFill>
              <a:schemeClr val="bg1">
                <a:lumMod val="95000"/>
              </a:schemeClr>
            </a:solidFill>
          </p:grpSpPr>
          <p:sp>
            <p:nvSpPr>
              <p:cNvPr id="14" name="Freeform 279"/>
              <p:cNvSpPr/>
              <p:nvPr>
                <p:custDataLst>
                  <p:tags r:id="rId17"/>
                </p:custDataLst>
              </p:nvPr>
            </p:nvSpPr>
            <p:spPr bwMode="auto">
              <a:xfrm>
                <a:off x="5151438" y="2200275"/>
                <a:ext cx="239713" cy="239713"/>
              </a:xfrm>
              <a:custGeom>
                <a:avLst/>
                <a:gdLst>
                  <a:gd name="T0" fmla="*/ 274 w 319"/>
                  <a:gd name="T1" fmla="*/ 45 h 319"/>
                  <a:gd name="T2" fmla="*/ 109 w 319"/>
                  <a:gd name="T3" fmla="*/ 45 h 319"/>
                  <a:gd name="T4" fmla="*/ 0 w 319"/>
                  <a:gd name="T5" fmla="*/ 154 h 319"/>
                  <a:gd name="T6" fmla="*/ 164 w 319"/>
                  <a:gd name="T7" fmla="*/ 319 h 319"/>
                  <a:gd name="T8" fmla="*/ 274 w 319"/>
                  <a:gd name="T9" fmla="*/ 210 h 319"/>
                  <a:gd name="T10" fmla="*/ 274 w 319"/>
                  <a:gd name="T11" fmla="*/ 45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9" h="319">
                    <a:moveTo>
                      <a:pt x="274" y="45"/>
                    </a:moveTo>
                    <a:cubicBezTo>
                      <a:pt x="228" y="0"/>
                      <a:pt x="155" y="0"/>
                      <a:pt x="109" y="45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164" y="319"/>
                      <a:pt x="164" y="319"/>
                      <a:pt x="164" y="319"/>
                    </a:cubicBezTo>
                    <a:cubicBezTo>
                      <a:pt x="274" y="210"/>
                      <a:pt x="274" y="210"/>
                      <a:pt x="274" y="210"/>
                    </a:cubicBezTo>
                    <a:cubicBezTo>
                      <a:pt x="319" y="164"/>
                      <a:pt x="319" y="91"/>
                      <a:pt x="274" y="4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  <p:sp>
            <p:nvSpPr>
              <p:cNvPr id="15" name="Freeform 280"/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5022850" y="2324100"/>
                <a:ext cx="241300" cy="244475"/>
              </a:xfrm>
              <a:custGeom>
                <a:avLst/>
                <a:gdLst>
                  <a:gd name="T0" fmla="*/ 155 w 320"/>
                  <a:gd name="T1" fmla="*/ 5 h 325"/>
                  <a:gd name="T2" fmla="*/ 161 w 320"/>
                  <a:gd name="T3" fmla="*/ 0 h 325"/>
                  <a:gd name="T4" fmla="*/ 45 w 320"/>
                  <a:gd name="T5" fmla="*/ 116 h 325"/>
                  <a:gd name="T6" fmla="*/ 45 w 320"/>
                  <a:gd name="T7" fmla="*/ 280 h 325"/>
                  <a:gd name="T8" fmla="*/ 209 w 320"/>
                  <a:gd name="T9" fmla="*/ 280 h 325"/>
                  <a:gd name="T10" fmla="*/ 320 w 320"/>
                  <a:gd name="T11" fmla="*/ 170 h 325"/>
                  <a:gd name="T12" fmla="*/ 155 w 320"/>
                  <a:gd name="T13" fmla="*/ 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" h="325">
                    <a:moveTo>
                      <a:pt x="155" y="5"/>
                    </a:moveTo>
                    <a:cubicBezTo>
                      <a:pt x="161" y="0"/>
                      <a:pt x="161" y="0"/>
                      <a:pt x="161" y="0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0" y="161"/>
                      <a:pt x="0" y="234"/>
                      <a:pt x="45" y="280"/>
                    </a:cubicBezTo>
                    <a:cubicBezTo>
                      <a:pt x="90" y="325"/>
                      <a:pt x="164" y="325"/>
                      <a:pt x="209" y="280"/>
                    </a:cubicBezTo>
                    <a:cubicBezTo>
                      <a:pt x="320" y="170"/>
                      <a:pt x="320" y="170"/>
                      <a:pt x="320" y="170"/>
                    </a:cubicBezTo>
                    <a:lnTo>
                      <a:pt x="155" y="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</p:grpSp>
      </p:grpSp>
      <p:grpSp>
        <p:nvGrpSpPr>
          <p:cNvPr id="4" name="组合 3"/>
          <p:cNvGrpSpPr/>
          <p:nvPr>
            <p:custDataLst>
              <p:tags r:id="rId3"/>
            </p:custDataLst>
          </p:nvPr>
        </p:nvGrpSpPr>
        <p:grpSpPr>
          <a:xfrm>
            <a:off x="10168892" y="604831"/>
            <a:ext cx="923924" cy="925519"/>
            <a:chOff x="10168892" y="604831"/>
            <a:chExt cx="923924" cy="925519"/>
          </a:xfrm>
        </p:grpSpPr>
        <p:sp>
          <p:nvSpPr>
            <p:cNvPr id="31" name="等腰三角形 30"/>
            <p:cNvSpPr/>
            <p:nvPr>
              <p:custDataLst>
                <p:tags r:id="rId10"/>
              </p:custDataLst>
            </p:nvPr>
          </p:nvSpPr>
          <p:spPr>
            <a:xfrm rot="20520000" flipV="1">
              <a:off x="10618481" y="1117666"/>
              <a:ext cx="467039" cy="412684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等腰三角形 31"/>
            <p:cNvSpPr/>
            <p:nvPr>
              <p:custDataLst>
                <p:tags r:id="rId11"/>
              </p:custDataLst>
            </p:nvPr>
          </p:nvSpPr>
          <p:spPr>
            <a:xfrm rot="4920000" flipV="1">
              <a:off x="10802184" y="623870"/>
              <a:ext cx="309672" cy="271593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等腰三角形 32"/>
            <p:cNvSpPr/>
            <p:nvPr>
              <p:custDataLst>
                <p:tags r:id="rId12"/>
              </p:custDataLst>
            </p:nvPr>
          </p:nvSpPr>
          <p:spPr>
            <a:xfrm rot="8040000" flipV="1">
              <a:off x="10150487" y="920190"/>
              <a:ext cx="309672" cy="2728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267595" y="1986280"/>
            <a:ext cx="5968552" cy="1029517"/>
          </a:xfrm>
        </p:spPr>
        <p:txBody>
          <a:bodyPr lIns="90000" tIns="46800" rIns="90000" bIns="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400" b="1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37" name="文本占位符 36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5267595" y="3051584"/>
            <a:ext cx="5970257" cy="587548"/>
          </a:xfrm>
        </p:spPr>
        <p:txBody>
          <a:bodyPr lIns="90000" rIns="90000" bIns="46800"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38" name="文本占位符 36"/>
          <p:cNvSpPr>
            <a:spLocks noGrp="1"/>
          </p:cNvSpPr>
          <p:nvPr>
            <p:ph type="body" sz="quarter" idx="14" hasCustomPrompt="1"/>
            <p:custDataLst>
              <p:tags r:id="rId6"/>
            </p:custDataLst>
          </p:nvPr>
        </p:nvSpPr>
        <p:spPr>
          <a:xfrm>
            <a:off x="5267595" y="3701293"/>
            <a:ext cx="5970257" cy="479575"/>
          </a:xfrm>
        </p:spPr>
        <p:txBody>
          <a:bodyPr lIns="90000" tIns="0" rIns="90000" bIns="46800">
            <a:normAutofit/>
          </a:bodyPr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noProof="1"/>
              <a:t>单击此处编辑文本  </a:t>
            </a:r>
          </a:p>
        </p:txBody>
      </p:sp>
      <p:sp>
        <p:nvSpPr>
          <p:cNvPr id="34" name="日期占位符 2"/>
          <p:cNvSpPr>
            <a:spLocks noGrp="1"/>
          </p:cNvSpPr>
          <p:nvPr>
            <p:ph type="dt" sz="half" idx="2"/>
            <p:custDataLst>
              <p:tags r:id="rId7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5CD702-7753-4330-AD9E-14F5201AE01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2021/12/22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页脚占位符 3"/>
          <p:cNvSpPr>
            <a:spLocks noGrp="1"/>
          </p:cNvSpPr>
          <p:nvPr>
            <p:ph type="ftr" sz="quarter" idx="3"/>
            <p:custDataLst>
              <p:tags r:id="rId8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" name="灯片编号占位符 4"/>
          <p:cNvSpPr>
            <a:spLocks noGrp="1"/>
          </p:cNvSpPr>
          <p:nvPr>
            <p:ph type="sldNum" sz="quarter" idx="4"/>
            <p:custDataLst>
              <p:tags r:id="rId9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38849A2-E14E-46B8-A183-9EA18DE1A0C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952508"/>
            <a:ext cx="10852237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2021/12/22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501650" y="381000"/>
            <a:ext cx="11204575" cy="6124575"/>
          </a:xfrm>
          <a:prstGeom prst="rect">
            <a:avLst/>
          </a:prstGeom>
          <a:noFill/>
          <a:ln w="19050" cmpd="sng">
            <a:solidFill>
              <a:schemeClr val="accent1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3C0DB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组合 1"/>
          <p:cNvGrpSpPr/>
          <p:nvPr>
            <p:custDataLst>
              <p:tags r:id="rId2"/>
            </p:custDataLst>
          </p:nvPr>
        </p:nvGrpSpPr>
        <p:grpSpPr>
          <a:xfrm>
            <a:off x="1433513" y="771525"/>
            <a:ext cx="2316162" cy="2405063"/>
            <a:chOff x="1433513" y="771525"/>
            <a:chExt cx="2316162" cy="2405063"/>
          </a:xfrm>
        </p:grpSpPr>
        <p:sp>
          <p:nvSpPr>
            <p:cNvPr id="9" name="等腰三角形 16"/>
            <p:cNvSpPr/>
            <p:nvPr>
              <p:custDataLst>
                <p:tags r:id="rId20"/>
              </p:custDataLst>
            </p:nvPr>
          </p:nvSpPr>
          <p:spPr>
            <a:xfrm rot="2640000" flipV="1">
              <a:off x="3133725" y="1654175"/>
              <a:ext cx="615950" cy="63182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等腰三角形 21"/>
            <p:cNvSpPr/>
            <p:nvPr>
              <p:custDataLst>
                <p:tags r:id="rId21"/>
              </p:custDataLst>
            </p:nvPr>
          </p:nvSpPr>
          <p:spPr>
            <a:xfrm rot="8760000" flipV="1">
              <a:off x="1433513" y="1550988"/>
              <a:ext cx="1360488" cy="13620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等腰三角形 24"/>
            <p:cNvSpPr/>
            <p:nvPr>
              <p:custDataLst>
                <p:tags r:id="rId22"/>
              </p:custDataLst>
            </p:nvPr>
          </p:nvSpPr>
          <p:spPr>
            <a:xfrm rot="5400000" flipV="1">
              <a:off x="2720181" y="2569369"/>
              <a:ext cx="615950" cy="59848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等腰三角形 14"/>
            <p:cNvSpPr/>
            <p:nvPr>
              <p:custDataLst>
                <p:tags r:id="rId23"/>
              </p:custDataLst>
            </p:nvPr>
          </p:nvSpPr>
          <p:spPr>
            <a:xfrm rot="20520000" flipV="1">
              <a:off x="2689225" y="1279525"/>
              <a:ext cx="466725" cy="412750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等腰三角形 15"/>
            <p:cNvSpPr/>
            <p:nvPr>
              <p:custDataLst>
                <p:tags r:id="rId24"/>
              </p:custDataLst>
            </p:nvPr>
          </p:nvSpPr>
          <p:spPr>
            <a:xfrm rot="4920000" flipV="1">
              <a:off x="2873375" y="790575"/>
              <a:ext cx="311150" cy="273050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等腰三角形 16"/>
            <p:cNvSpPr/>
            <p:nvPr>
              <p:custDataLst>
                <p:tags r:id="rId25"/>
              </p:custDataLst>
            </p:nvPr>
          </p:nvSpPr>
          <p:spPr>
            <a:xfrm rot="8040000" flipV="1">
              <a:off x="2223294" y="1086644"/>
              <a:ext cx="309563" cy="27305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21" name="Group 203"/>
            <p:cNvGrpSpPr/>
            <p:nvPr>
              <p:custDataLst>
                <p:tags r:id="rId26"/>
              </p:custDataLst>
            </p:nvPr>
          </p:nvGrpSpPr>
          <p:grpSpPr>
            <a:xfrm rot="10080000" flipH="1" flipV="1">
              <a:off x="1825590" y="1732913"/>
              <a:ext cx="585470" cy="986146"/>
              <a:chOff x="5068888" y="3838575"/>
              <a:chExt cx="246063" cy="414338"/>
            </a:xfrm>
            <a:solidFill>
              <a:schemeClr val="bg1"/>
            </a:solidFill>
          </p:grpSpPr>
          <p:sp>
            <p:nvSpPr>
              <p:cNvPr id="22" name="Freeform 310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5068888" y="3843338"/>
                <a:ext cx="241300" cy="409575"/>
              </a:xfrm>
              <a:custGeom>
                <a:avLst/>
                <a:gdLst>
                  <a:gd name="T0" fmla="*/ 268 w 321"/>
                  <a:gd name="T1" fmla="*/ 0 h 544"/>
                  <a:gd name="T2" fmla="*/ 243 w 321"/>
                  <a:gd name="T3" fmla="*/ 0 h 544"/>
                  <a:gd name="T4" fmla="*/ 243 w 321"/>
                  <a:gd name="T5" fmla="*/ 35 h 544"/>
                  <a:gd name="T6" fmla="*/ 268 w 321"/>
                  <a:gd name="T7" fmla="*/ 35 h 544"/>
                  <a:gd name="T8" fmla="*/ 286 w 321"/>
                  <a:gd name="T9" fmla="*/ 53 h 544"/>
                  <a:gd name="T10" fmla="*/ 286 w 321"/>
                  <a:gd name="T11" fmla="*/ 190 h 544"/>
                  <a:gd name="T12" fmla="*/ 268 w 321"/>
                  <a:gd name="T13" fmla="*/ 208 h 544"/>
                  <a:gd name="T14" fmla="*/ 53 w 321"/>
                  <a:gd name="T15" fmla="*/ 208 h 544"/>
                  <a:gd name="T16" fmla="*/ 35 w 321"/>
                  <a:gd name="T17" fmla="*/ 190 h 544"/>
                  <a:gd name="T18" fmla="*/ 35 w 321"/>
                  <a:gd name="T19" fmla="*/ 53 h 544"/>
                  <a:gd name="T20" fmla="*/ 53 w 321"/>
                  <a:gd name="T21" fmla="*/ 35 h 544"/>
                  <a:gd name="T22" fmla="*/ 78 w 321"/>
                  <a:gd name="T23" fmla="*/ 35 h 544"/>
                  <a:gd name="T24" fmla="*/ 78 w 321"/>
                  <a:gd name="T25" fmla="*/ 0 h 544"/>
                  <a:gd name="T26" fmla="*/ 53 w 321"/>
                  <a:gd name="T27" fmla="*/ 0 h 544"/>
                  <a:gd name="T28" fmla="*/ 0 w 321"/>
                  <a:gd name="T29" fmla="*/ 53 h 544"/>
                  <a:gd name="T30" fmla="*/ 0 w 321"/>
                  <a:gd name="T31" fmla="*/ 190 h 544"/>
                  <a:gd name="T32" fmla="*/ 53 w 321"/>
                  <a:gd name="T33" fmla="*/ 243 h 544"/>
                  <a:gd name="T34" fmla="*/ 142 w 321"/>
                  <a:gd name="T35" fmla="*/ 243 h 544"/>
                  <a:gd name="T36" fmla="*/ 142 w 321"/>
                  <a:gd name="T37" fmla="*/ 486 h 544"/>
                  <a:gd name="T38" fmla="*/ 199 w 321"/>
                  <a:gd name="T39" fmla="*/ 544 h 544"/>
                  <a:gd name="T40" fmla="*/ 238 w 321"/>
                  <a:gd name="T41" fmla="*/ 544 h 544"/>
                  <a:gd name="T42" fmla="*/ 296 w 321"/>
                  <a:gd name="T43" fmla="*/ 486 h 544"/>
                  <a:gd name="T44" fmla="*/ 296 w 321"/>
                  <a:gd name="T45" fmla="*/ 445 h 544"/>
                  <a:gd name="T46" fmla="*/ 258 w 321"/>
                  <a:gd name="T47" fmla="*/ 445 h 544"/>
                  <a:gd name="T48" fmla="*/ 258 w 321"/>
                  <a:gd name="T49" fmla="*/ 486 h 544"/>
                  <a:gd name="T50" fmla="*/ 238 w 321"/>
                  <a:gd name="T51" fmla="*/ 506 h 544"/>
                  <a:gd name="T52" fmla="*/ 199 w 321"/>
                  <a:gd name="T53" fmla="*/ 506 h 544"/>
                  <a:gd name="T54" fmla="*/ 179 w 321"/>
                  <a:gd name="T55" fmla="*/ 486 h 544"/>
                  <a:gd name="T56" fmla="*/ 179 w 321"/>
                  <a:gd name="T57" fmla="*/ 243 h 544"/>
                  <a:gd name="T58" fmla="*/ 268 w 321"/>
                  <a:gd name="T59" fmla="*/ 243 h 544"/>
                  <a:gd name="T60" fmla="*/ 321 w 321"/>
                  <a:gd name="T61" fmla="*/ 190 h 544"/>
                  <a:gd name="T62" fmla="*/ 321 w 321"/>
                  <a:gd name="T63" fmla="*/ 53 h 544"/>
                  <a:gd name="T64" fmla="*/ 268 w 321"/>
                  <a:gd name="T65" fmla="*/ 0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21" h="544">
                    <a:moveTo>
                      <a:pt x="268" y="0"/>
                    </a:moveTo>
                    <a:cubicBezTo>
                      <a:pt x="243" y="0"/>
                      <a:pt x="243" y="0"/>
                      <a:pt x="243" y="0"/>
                    </a:cubicBezTo>
                    <a:cubicBezTo>
                      <a:pt x="243" y="35"/>
                      <a:pt x="243" y="35"/>
                      <a:pt x="243" y="35"/>
                    </a:cubicBezTo>
                    <a:cubicBezTo>
                      <a:pt x="268" y="35"/>
                      <a:pt x="268" y="35"/>
                      <a:pt x="268" y="35"/>
                    </a:cubicBezTo>
                    <a:cubicBezTo>
                      <a:pt x="278" y="35"/>
                      <a:pt x="286" y="43"/>
                      <a:pt x="286" y="53"/>
                    </a:cubicBezTo>
                    <a:cubicBezTo>
                      <a:pt x="286" y="190"/>
                      <a:pt x="286" y="190"/>
                      <a:pt x="286" y="190"/>
                    </a:cubicBezTo>
                    <a:cubicBezTo>
                      <a:pt x="286" y="200"/>
                      <a:pt x="278" y="208"/>
                      <a:pt x="268" y="208"/>
                    </a:cubicBezTo>
                    <a:cubicBezTo>
                      <a:pt x="53" y="208"/>
                      <a:pt x="53" y="208"/>
                      <a:pt x="53" y="208"/>
                    </a:cubicBezTo>
                    <a:cubicBezTo>
                      <a:pt x="43" y="208"/>
                      <a:pt x="35" y="200"/>
                      <a:pt x="35" y="190"/>
                    </a:cubicBezTo>
                    <a:cubicBezTo>
                      <a:pt x="35" y="53"/>
                      <a:pt x="35" y="53"/>
                      <a:pt x="35" y="53"/>
                    </a:cubicBezTo>
                    <a:cubicBezTo>
                      <a:pt x="35" y="43"/>
                      <a:pt x="43" y="35"/>
                      <a:pt x="53" y="35"/>
                    </a:cubicBezTo>
                    <a:cubicBezTo>
                      <a:pt x="78" y="35"/>
                      <a:pt x="78" y="35"/>
                      <a:pt x="78" y="35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24" y="0"/>
                      <a:pt x="0" y="24"/>
                      <a:pt x="0" y="53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219"/>
                      <a:pt x="24" y="243"/>
                      <a:pt x="53" y="243"/>
                    </a:cubicBezTo>
                    <a:cubicBezTo>
                      <a:pt x="142" y="243"/>
                      <a:pt x="142" y="243"/>
                      <a:pt x="142" y="243"/>
                    </a:cubicBezTo>
                    <a:cubicBezTo>
                      <a:pt x="142" y="486"/>
                      <a:pt x="142" y="486"/>
                      <a:pt x="142" y="486"/>
                    </a:cubicBezTo>
                    <a:cubicBezTo>
                      <a:pt x="142" y="518"/>
                      <a:pt x="167" y="544"/>
                      <a:pt x="199" y="544"/>
                    </a:cubicBezTo>
                    <a:cubicBezTo>
                      <a:pt x="238" y="544"/>
                      <a:pt x="238" y="544"/>
                      <a:pt x="238" y="544"/>
                    </a:cubicBezTo>
                    <a:cubicBezTo>
                      <a:pt x="270" y="544"/>
                      <a:pt x="296" y="518"/>
                      <a:pt x="296" y="486"/>
                    </a:cubicBezTo>
                    <a:cubicBezTo>
                      <a:pt x="296" y="445"/>
                      <a:pt x="296" y="445"/>
                      <a:pt x="296" y="445"/>
                    </a:cubicBezTo>
                    <a:cubicBezTo>
                      <a:pt x="258" y="445"/>
                      <a:pt x="258" y="445"/>
                      <a:pt x="258" y="445"/>
                    </a:cubicBezTo>
                    <a:cubicBezTo>
                      <a:pt x="258" y="486"/>
                      <a:pt x="258" y="486"/>
                      <a:pt x="258" y="486"/>
                    </a:cubicBezTo>
                    <a:cubicBezTo>
                      <a:pt x="258" y="497"/>
                      <a:pt x="249" y="506"/>
                      <a:pt x="238" y="506"/>
                    </a:cubicBezTo>
                    <a:cubicBezTo>
                      <a:pt x="199" y="506"/>
                      <a:pt x="199" y="506"/>
                      <a:pt x="199" y="506"/>
                    </a:cubicBezTo>
                    <a:cubicBezTo>
                      <a:pt x="188" y="506"/>
                      <a:pt x="179" y="497"/>
                      <a:pt x="179" y="486"/>
                    </a:cubicBezTo>
                    <a:cubicBezTo>
                      <a:pt x="179" y="243"/>
                      <a:pt x="179" y="243"/>
                      <a:pt x="179" y="243"/>
                    </a:cubicBezTo>
                    <a:cubicBezTo>
                      <a:pt x="268" y="243"/>
                      <a:pt x="268" y="243"/>
                      <a:pt x="268" y="243"/>
                    </a:cubicBezTo>
                    <a:cubicBezTo>
                      <a:pt x="297" y="243"/>
                      <a:pt x="321" y="219"/>
                      <a:pt x="321" y="190"/>
                    </a:cubicBezTo>
                    <a:cubicBezTo>
                      <a:pt x="321" y="53"/>
                      <a:pt x="321" y="53"/>
                      <a:pt x="321" y="53"/>
                    </a:cubicBezTo>
                    <a:cubicBezTo>
                      <a:pt x="321" y="24"/>
                      <a:pt x="297" y="0"/>
                      <a:pt x="26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  <p:sp>
            <p:nvSpPr>
              <p:cNvPr id="23" name="Freeform 311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5106988" y="3838575"/>
                <a:ext cx="63500" cy="38100"/>
              </a:xfrm>
              <a:custGeom>
                <a:avLst/>
                <a:gdLst>
                  <a:gd name="T0" fmla="*/ 84 w 84"/>
                  <a:gd name="T1" fmla="*/ 41 h 52"/>
                  <a:gd name="T2" fmla="*/ 73 w 84"/>
                  <a:gd name="T3" fmla="*/ 52 h 52"/>
                  <a:gd name="T4" fmla="*/ 11 w 84"/>
                  <a:gd name="T5" fmla="*/ 52 h 52"/>
                  <a:gd name="T6" fmla="*/ 0 w 84"/>
                  <a:gd name="T7" fmla="*/ 41 h 52"/>
                  <a:gd name="T8" fmla="*/ 0 w 84"/>
                  <a:gd name="T9" fmla="*/ 11 h 52"/>
                  <a:gd name="T10" fmla="*/ 11 w 84"/>
                  <a:gd name="T11" fmla="*/ 0 h 52"/>
                  <a:gd name="T12" fmla="*/ 73 w 84"/>
                  <a:gd name="T13" fmla="*/ 0 h 52"/>
                  <a:gd name="T14" fmla="*/ 84 w 84"/>
                  <a:gd name="T15" fmla="*/ 11 h 52"/>
                  <a:gd name="T16" fmla="*/ 84 w 84"/>
                  <a:gd name="T17" fmla="*/ 4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" h="52">
                    <a:moveTo>
                      <a:pt x="84" y="41"/>
                    </a:moveTo>
                    <a:cubicBezTo>
                      <a:pt x="84" y="47"/>
                      <a:pt x="79" y="52"/>
                      <a:pt x="73" y="52"/>
                    </a:cubicBezTo>
                    <a:cubicBezTo>
                      <a:pt x="11" y="52"/>
                      <a:pt x="11" y="52"/>
                      <a:pt x="11" y="52"/>
                    </a:cubicBezTo>
                    <a:cubicBezTo>
                      <a:pt x="5" y="52"/>
                      <a:pt x="0" y="47"/>
                      <a:pt x="0" y="4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9" y="0"/>
                      <a:pt x="84" y="5"/>
                      <a:pt x="84" y="11"/>
                    </a:cubicBezTo>
                    <a:lnTo>
                      <a:pt x="84" y="4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  <p:sp>
            <p:nvSpPr>
              <p:cNvPr id="24" name="Freeform 312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5207000" y="3838575"/>
                <a:ext cx="63500" cy="38100"/>
              </a:xfrm>
              <a:custGeom>
                <a:avLst/>
                <a:gdLst>
                  <a:gd name="T0" fmla="*/ 73 w 85"/>
                  <a:gd name="T1" fmla="*/ 0 h 52"/>
                  <a:gd name="T2" fmla="*/ 11 w 85"/>
                  <a:gd name="T3" fmla="*/ 0 h 52"/>
                  <a:gd name="T4" fmla="*/ 0 w 85"/>
                  <a:gd name="T5" fmla="*/ 11 h 52"/>
                  <a:gd name="T6" fmla="*/ 0 w 85"/>
                  <a:gd name="T7" fmla="*/ 41 h 52"/>
                  <a:gd name="T8" fmla="*/ 11 w 85"/>
                  <a:gd name="T9" fmla="*/ 52 h 52"/>
                  <a:gd name="T10" fmla="*/ 73 w 85"/>
                  <a:gd name="T11" fmla="*/ 52 h 52"/>
                  <a:gd name="T12" fmla="*/ 85 w 85"/>
                  <a:gd name="T13" fmla="*/ 41 h 52"/>
                  <a:gd name="T14" fmla="*/ 85 w 85"/>
                  <a:gd name="T15" fmla="*/ 11 h 52"/>
                  <a:gd name="T16" fmla="*/ 73 w 85"/>
                  <a:gd name="T1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52">
                    <a:moveTo>
                      <a:pt x="73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7"/>
                      <a:pt x="5" y="52"/>
                      <a:pt x="11" y="52"/>
                    </a:cubicBezTo>
                    <a:cubicBezTo>
                      <a:pt x="73" y="52"/>
                      <a:pt x="73" y="52"/>
                      <a:pt x="73" y="52"/>
                    </a:cubicBezTo>
                    <a:cubicBezTo>
                      <a:pt x="80" y="52"/>
                      <a:pt x="85" y="47"/>
                      <a:pt x="85" y="41"/>
                    </a:cubicBezTo>
                    <a:cubicBezTo>
                      <a:pt x="85" y="11"/>
                      <a:pt x="85" y="11"/>
                      <a:pt x="85" y="11"/>
                    </a:cubicBezTo>
                    <a:cubicBezTo>
                      <a:pt x="85" y="5"/>
                      <a:pt x="80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  <p:sp>
            <p:nvSpPr>
              <p:cNvPr id="25" name="Oval 313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5233988" y="4103688"/>
                <a:ext cx="80963" cy="8096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</p:grpSp>
      </p:grpSp>
      <p:grpSp>
        <p:nvGrpSpPr>
          <p:cNvPr id="4" name="组合 3"/>
          <p:cNvGrpSpPr/>
          <p:nvPr>
            <p:custDataLst>
              <p:tags r:id="rId3"/>
            </p:custDataLst>
          </p:nvPr>
        </p:nvGrpSpPr>
        <p:grpSpPr>
          <a:xfrm>
            <a:off x="9480549" y="4154487"/>
            <a:ext cx="1855789" cy="1822451"/>
            <a:chOff x="9480549" y="4154487"/>
            <a:chExt cx="1855789" cy="1822451"/>
          </a:xfrm>
        </p:grpSpPr>
        <p:sp>
          <p:nvSpPr>
            <p:cNvPr id="12" name="等腰三角形 16"/>
            <p:cNvSpPr/>
            <p:nvPr>
              <p:custDataLst>
                <p:tags r:id="rId9"/>
              </p:custDataLst>
            </p:nvPr>
          </p:nvSpPr>
          <p:spPr>
            <a:xfrm rot="13680000" flipV="1">
              <a:off x="9486106" y="5298281"/>
              <a:ext cx="444500" cy="4556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等腰三角形 21"/>
            <p:cNvSpPr/>
            <p:nvPr>
              <p:custDataLst>
                <p:tags r:id="rId10"/>
              </p:custDataLst>
            </p:nvPr>
          </p:nvSpPr>
          <p:spPr>
            <a:xfrm rot="19800000" flipV="1">
              <a:off x="10055225" y="4992688"/>
              <a:ext cx="982663" cy="9842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等腰三角形 24"/>
            <p:cNvSpPr/>
            <p:nvPr>
              <p:custDataLst>
                <p:tags r:id="rId11"/>
              </p:custDataLst>
            </p:nvPr>
          </p:nvSpPr>
          <p:spPr>
            <a:xfrm rot="16440000" flipV="1">
              <a:off x="9486900" y="4562475"/>
              <a:ext cx="444500" cy="431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等腰三角形 17"/>
            <p:cNvSpPr/>
            <p:nvPr>
              <p:custDataLst>
                <p:tags r:id="rId12"/>
              </p:custDataLst>
            </p:nvPr>
          </p:nvSpPr>
          <p:spPr>
            <a:xfrm rot="20520000" flipV="1">
              <a:off x="10858500" y="4662488"/>
              <a:ext cx="468313" cy="411163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等腰三角形 18"/>
            <p:cNvSpPr/>
            <p:nvPr>
              <p:custDataLst>
                <p:tags r:id="rId13"/>
              </p:custDataLst>
            </p:nvPr>
          </p:nvSpPr>
          <p:spPr>
            <a:xfrm rot="4920000" flipV="1">
              <a:off x="11045031" y="4172744"/>
              <a:ext cx="309563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等腰三角形 19"/>
            <p:cNvSpPr/>
            <p:nvPr>
              <p:custDataLst>
                <p:tags r:id="rId14"/>
              </p:custDataLst>
            </p:nvPr>
          </p:nvSpPr>
          <p:spPr>
            <a:xfrm rot="8040000" flipV="1">
              <a:off x="10392569" y="4468019"/>
              <a:ext cx="309563" cy="27305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26" name="Group 208"/>
            <p:cNvGrpSpPr/>
            <p:nvPr>
              <p:custDataLst>
                <p:tags r:id="rId15"/>
              </p:custDataLst>
            </p:nvPr>
          </p:nvGrpSpPr>
          <p:grpSpPr>
            <a:xfrm rot="20760000">
              <a:off x="10368234" y="5225413"/>
              <a:ext cx="328936" cy="488315"/>
              <a:chOff x="65087" y="3805238"/>
              <a:chExt cx="303213" cy="450850"/>
            </a:xfrm>
            <a:solidFill>
              <a:schemeClr val="bg1"/>
            </a:solidFill>
          </p:grpSpPr>
          <p:sp>
            <p:nvSpPr>
              <p:cNvPr id="27" name="Freeform 314"/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142875" y="3870325"/>
                <a:ext cx="147638" cy="47625"/>
              </a:xfrm>
              <a:custGeom>
                <a:avLst/>
                <a:gdLst>
                  <a:gd name="T0" fmla="*/ 14 w 196"/>
                  <a:gd name="T1" fmla="*/ 65 h 65"/>
                  <a:gd name="T2" fmla="*/ 0 w 196"/>
                  <a:gd name="T3" fmla="*/ 47 h 65"/>
                  <a:gd name="T4" fmla="*/ 0 w 196"/>
                  <a:gd name="T5" fmla="*/ 18 h 65"/>
                  <a:gd name="T6" fmla="*/ 14 w 196"/>
                  <a:gd name="T7" fmla="*/ 0 h 65"/>
                  <a:gd name="T8" fmla="*/ 182 w 196"/>
                  <a:gd name="T9" fmla="*/ 0 h 65"/>
                  <a:gd name="T10" fmla="*/ 196 w 196"/>
                  <a:gd name="T11" fmla="*/ 18 h 65"/>
                  <a:gd name="T12" fmla="*/ 196 w 196"/>
                  <a:gd name="T13" fmla="*/ 47 h 65"/>
                  <a:gd name="T14" fmla="*/ 182 w 196"/>
                  <a:gd name="T15" fmla="*/ 65 h 65"/>
                  <a:gd name="T16" fmla="*/ 14 w 196"/>
                  <a:gd name="T17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6" h="65">
                    <a:moveTo>
                      <a:pt x="14" y="65"/>
                    </a:moveTo>
                    <a:cubicBezTo>
                      <a:pt x="6" y="65"/>
                      <a:pt x="0" y="56"/>
                      <a:pt x="0" y="47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6" y="0"/>
                      <a:pt x="14" y="0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90" y="0"/>
                      <a:pt x="196" y="8"/>
                      <a:pt x="196" y="18"/>
                    </a:cubicBezTo>
                    <a:cubicBezTo>
                      <a:pt x="196" y="47"/>
                      <a:pt x="196" y="47"/>
                      <a:pt x="196" y="47"/>
                    </a:cubicBezTo>
                    <a:cubicBezTo>
                      <a:pt x="196" y="56"/>
                      <a:pt x="190" y="65"/>
                      <a:pt x="182" y="65"/>
                    </a:cubicBezTo>
                    <a:lnTo>
                      <a:pt x="14" y="6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  <p:sp>
            <p:nvSpPr>
              <p:cNvPr id="28" name="Freeform 315"/>
              <p:cNvSpPr>
                <a:spLocks noEditPoint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65087" y="3913188"/>
                <a:ext cx="303213" cy="342900"/>
              </a:xfrm>
              <a:custGeom>
                <a:avLst/>
                <a:gdLst>
                  <a:gd name="T0" fmla="*/ 396 w 402"/>
                  <a:gd name="T1" fmla="*/ 382 h 456"/>
                  <a:gd name="T2" fmla="*/ 249 w 402"/>
                  <a:gd name="T3" fmla="*/ 118 h 456"/>
                  <a:gd name="T4" fmla="*/ 249 w 402"/>
                  <a:gd name="T5" fmla="*/ 0 h 456"/>
                  <a:gd name="T6" fmla="*/ 153 w 402"/>
                  <a:gd name="T7" fmla="*/ 0 h 456"/>
                  <a:gd name="T8" fmla="*/ 153 w 402"/>
                  <a:gd name="T9" fmla="*/ 118 h 456"/>
                  <a:gd name="T10" fmla="*/ 6 w 402"/>
                  <a:gd name="T11" fmla="*/ 382 h 456"/>
                  <a:gd name="T12" fmla="*/ 14 w 402"/>
                  <a:gd name="T13" fmla="*/ 433 h 456"/>
                  <a:gd name="T14" fmla="*/ 76 w 402"/>
                  <a:gd name="T15" fmla="*/ 456 h 456"/>
                  <a:gd name="T16" fmla="*/ 326 w 402"/>
                  <a:gd name="T17" fmla="*/ 456 h 456"/>
                  <a:gd name="T18" fmla="*/ 388 w 402"/>
                  <a:gd name="T19" fmla="*/ 433 h 456"/>
                  <a:gd name="T20" fmla="*/ 396 w 402"/>
                  <a:gd name="T21" fmla="*/ 382 h 456"/>
                  <a:gd name="T22" fmla="*/ 238 w 402"/>
                  <a:gd name="T23" fmla="*/ 165 h 456"/>
                  <a:gd name="T24" fmla="*/ 269 w 402"/>
                  <a:gd name="T25" fmla="*/ 196 h 456"/>
                  <a:gd name="T26" fmla="*/ 238 w 402"/>
                  <a:gd name="T27" fmla="*/ 227 h 456"/>
                  <a:gd name="T28" fmla="*/ 207 w 402"/>
                  <a:gd name="T29" fmla="*/ 196 h 456"/>
                  <a:gd name="T30" fmla="*/ 238 w 402"/>
                  <a:gd name="T31" fmla="*/ 165 h 456"/>
                  <a:gd name="T32" fmla="*/ 195 w 402"/>
                  <a:gd name="T33" fmla="*/ 100 h 456"/>
                  <a:gd name="T34" fmla="*/ 216 w 402"/>
                  <a:gd name="T35" fmla="*/ 120 h 456"/>
                  <a:gd name="T36" fmla="*/ 195 w 402"/>
                  <a:gd name="T37" fmla="*/ 141 h 456"/>
                  <a:gd name="T38" fmla="*/ 174 w 402"/>
                  <a:gd name="T39" fmla="*/ 120 h 456"/>
                  <a:gd name="T40" fmla="*/ 195 w 402"/>
                  <a:gd name="T41" fmla="*/ 100 h 456"/>
                  <a:gd name="T42" fmla="*/ 165 w 402"/>
                  <a:gd name="T43" fmla="*/ 200 h 456"/>
                  <a:gd name="T44" fmla="*/ 190 w 402"/>
                  <a:gd name="T45" fmla="*/ 225 h 456"/>
                  <a:gd name="T46" fmla="*/ 165 w 402"/>
                  <a:gd name="T47" fmla="*/ 249 h 456"/>
                  <a:gd name="T48" fmla="*/ 140 w 402"/>
                  <a:gd name="T49" fmla="*/ 225 h 456"/>
                  <a:gd name="T50" fmla="*/ 165 w 402"/>
                  <a:gd name="T51" fmla="*/ 200 h 456"/>
                  <a:gd name="T52" fmla="*/ 360 w 402"/>
                  <a:gd name="T53" fmla="*/ 411 h 456"/>
                  <a:gd name="T54" fmla="*/ 326 w 402"/>
                  <a:gd name="T55" fmla="*/ 421 h 456"/>
                  <a:gd name="T56" fmla="*/ 76 w 402"/>
                  <a:gd name="T57" fmla="*/ 421 h 456"/>
                  <a:gd name="T58" fmla="*/ 42 w 402"/>
                  <a:gd name="T59" fmla="*/ 411 h 456"/>
                  <a:gd name="T60" fmla="*/ 39 w 402"/>
                  <a:gd name="T61" fmla="*/ 393 h 456"/>
                  <a:gd name="T62" fmla="*/ 107 w 402"/>
                  <a:gd name="T63" fmla="*/ 257 h 456"/>
                  <a:gd name="T64" fmla="*/ 295 w 402"/>
                  <a:gd name="T65" fmla="*/ 257 h 456"/>
                  <a:gd name="T66" fmla="*/ 363 w 402"/>
                  <a:gd name="T67" fmla="*/ 393 h 456"/>
                  <a:gd name="T68" fmla="*/ 360 w 402"/>
                  <a:gd name="T69" fmla="*/ 411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02" h="456">
                    <a:moveTo>
                      <a:pt x="396" y="382"/>
                    </a:moveTo>
                    <a:cubicBezTo>
                      <a:pt x="365" y="289"/>
                      <a:pt x="310" y="221"/>
                      <a:pt x="249" y="118"/>
                    </a:cubicBezTo>
                    <a:cubicBezTo>
                      <a:pt x="249" y="0"/>
                      <a:pt x="249" y="0"/>
                      <a:pt x="249" y="0"/>
                    </a:cubicBezTo>
                    <a:cubicBezTo>
                      <a:pt x="153" y="0"/>
                      <a:pt x="153" y="0"/>
                      <a:pt x="153" y="0"/>
                    </a:cubicBezTo>
                    <a:cubicBezTo>
                      <a:pt x="153" y="118"/>
                      <a:pt x="153" y="118"/>
                      <a:pt x="153" y="118"/>
                    </a:cubicBezTo>
                    <a:cubicBezTo>
                      <a:pt x="92" y="221"/>
                      <a:pt x="37" y="289"/>
                      <a:pt x="6" y="382"/>
                    </a:cubicBezTo>
                    <a:cubicBezTo>
                      <a:pt x="0" y="399"/>
                      <a:pt x="3" y="418"/>
                      <a:pt x="14" y="433"/>
                    </a:cubicBezTo>
                    <a:cubicBezTo>
                      <a:pt x="24" y="447"/>
                      <a:pt x="58" y="456"/>
                      <a:pt x="76" y="456"/>
                    </a:cubicBezTo>
                    <a:cubicBezTo>
                      <a:pt x="326" y="456"/>
                      <a:pt x="326" y="456"/>
                      <a:pt x="326" y="456"/>
                    </a:cubicBezTo>
                    <a:cubicBezTo>
                      <a:pt x="344" y="456"/>
                      <a:pt x="378" y="447"/>
                      <a:pt x="388" y="433"/>
                    </a:cubicBezTo>
                    <a:cubicBezTo>
                      <a:pt x="399" y="418"/>
                      <a:pt x="402" y="399"/>
                      <a:pt x="396" y="382"/>
                    </a:cubicBezTo>
                    <a:close/>
                    <a:moveTo>
                      <a:pt x="238" y="165"/>
                    </a:moveTo>
                    <a:cubicBezTo>
                      <a:pt x="255" y="165"/>
                      <a:pt x="269" y="178"/>
                      <a:pt x="269" y="196"/>
                    </a:cubicBezTo>
                    <a:cubicBezTo>
                      <a:pt x="269" y="213"/>
                      <a:pt x="255" y="227"/>
                      <a:pt x="238" y="227"/>
                    </a:cubicBezTo>
                    <a:cubicBezTo>
                      <a:pt x="221" y="227"/>
                      <a:pt x="207" y="213"/>
                      <a:pt x="207" y="196"/>
                    </a:cubicBezTo>
                    <a:cubicBezTo>
                      <a:pt x="207" y="178"/>
                      <a:pt x="221" y="165"/>
                      <a:pt x="238" y="165"/>
                    </a:cubicBezTo>
                    <a:close/>
                    <a:moveTo>
                      <a:pt x="195" y="100"/>
                    </a:moveTo>
                    <a:cubicBezTo>
                      <a:pt x="207" y="100"/>
                      <a:pt x="216" y="109"/>
                      <a:pt x="216" y="120"/>
                    </a:cubicBezTo>
                    <a:cubicBezTo>
                      <a:pt x="216" y="132"/>
                      <a:pt x="207" y="141"/>
                      <a:pt x="195" y="141"/>
                    </a:cubicBezTo>
                    <a:cubicBezTo>
                      <a:pt x="184" y="141"/>
                      <a:pt x="174" y="132"/>
                      <a:pt x="174" y="120"/>
                    </a:cubicBezTo>
                    <a:cubicBezTo>
                      <a:pt x="174" y="109"/>
                      <a:pt x="184" y="100"/>
                      <a:pt x="195" y="100"/>
                    </a:cubicBezTo>
                    <a:close/>
                    <a:moveTo>
                      <a:pt x="165" y="200"/>
                    </a:moveTo>
                    <a:cubicBezTo>
                      <a:pt x="179" y="200"/>
                      <a:pt x="190" y="211"/>
                      <a:pt x="190" y="225"/>
                    </a:cubicBezTo>
                    <a:cubicBezTo>
                      <a:pt x="190" y="238"/>
                      <a:pt x="179" y="249"/>
                      <a:pt x="165" y="249"/>
                    </a:cubicBezTo>
                    <a:cubicBezTo>
                      <a:pt x="151" y="249"/>
                      <a:pt x="140" y="238"/>
                      <a:pt x="140" y="225"/>
                    </a:cubicBezTo>
                    <a:cubicBezTo>
                      <a:pt x="140" y="211"/>
                      <a:pt x="151" y="200"/>
                      <a:pt x="165" y="200"/>
                    </a:cubicBezTo>
                    <a:close/>
                    <a:moveTo>
                      <a:pt x="360" y="411"/>
                    </a:moveTo>
                    <a:cubicBezTo>
                      <a:pt x="355" y="415"/>
                      <a:pt x="337" y="421"/>
                      <a:pt x="326" y="421"/>
                    </a:cubicBezTo>
                    <a:cubicBezTo>
                      <a:pt x="76" y="421"/>
                      <a:pt x="76" y="421"/>
                      <a:pt x="76" y="421"/>
                    </a:cubicBezTo>
                    <a:cubicBezTo>
                      <a:pt x="65" y="421"/>
                      <a:pt x="47" y="415"/>
                      <a:pt x="42" y="411"/>
                    </a:cubicBezTo>
                    <a:cubicBezTo>
                      <a:pt x="38" y="406"/>
                      <a:pt x="37" y="399"/>
                      <a:pt x="39" y="393"/>
                    </a:cubicBezTo>
                    <a:cubicBezTo>
                      <a:pt x="55" y="344"/>
                      <a:pt x="79" y="302"/>
                      <a:pt x="107" y="257"/>
                    </a:cubicBezTo>
                    <a:cubicBezTo>
                      <a:pt x="295" y="257"/>
                      <a:pt x="295" y="257"/>
                      <a:pt x="295" y="257"/>
                    </a:cubicBezTo>
                    <a:cubicBezTo>
                      <a:pt x="323" y="302"/>
                      <a:pt x="347" y="344"/>
                      <a:pt x="363" y="393"/>
                    </a:cubicBezTo>
                    <a:cubicBezTo>
                      <a:pt x="365" y="399"/>
                      <a:pt x="364" y="406"/>
                      <a:pt x="360" y="4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  <p:sp>
            <p:nvSpPr>
              <p:cNvPr id="29" name="Oval 316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217487" y="3805238"/>
                <a:ext cx="44450" cy="46038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  <p:sp>
            <p:nvSpPr>
              <p:cNvPr id="30" name="Oval 317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73037" y="3835400"/>
                <a:ext cx="23813" cy="238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Microsoft YaHei UI" panose="020B0503020204020204" charset="-122"/>
                  <a:cs typeface="+mn-cs"/>
                </a:endParaRPr>
              </a:p>
            </p:txBody>
          </p:sp>
        </p:grpSp>
      </p:grp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4019551" y="3442995"/>
            <a:ext cx="4845050" cy="757044"/>
          </a:xfrm>
        </p:spPr>
        <p:txBody>
          <a:bodyPr lIns="90000" tIns="46800" rIns="90000" bIns="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3600" b="0" i="0" u="none" strike="noStrike" kern="1200" cap="none" spc="15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单击此处编辑标题</a:t>
            </a:r>
          </a:p>
        </p:txBody>
      </p:sp>
      <p:sp>
        <p:nvSpPr>
          <p:cNvPr id="36" name="文本占位符 35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4019551" y="4243028"/>
            <a:ext cx="4845050" cy="772118"/>
          </a:xfrm>
        </p:spPr>
        <p:txBody>
          <a:bodyPr lIns="90000" tIns="0" rIns="90000" bIns="46800">
            <a:norm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31" name="日期占位符 3"/>
          <p:cNvSpPr>
            <a:spLocks noGrp="1"/>
          </p:cNvSpPr>
          <p:nvPr>
            <p:ph type="dt" sz="half" idx="2"/>
            <p:custDataLst>
              <p:tags r:id="rId6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39C2609-D625-43A3-BB35-0FCB24E480D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2021/12/22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页脚占位符 4"/>
          <p:cNvSpPr>
            <a:spLocks noGrp="1"/>
          </p:cNvSpPr>
          <p:nvPr>
            <p:ph type="ftr" sz="quarter" idx="3"/>
            <p:custDataLst>
              <p:tags r:id="rId7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3" name="灯片编号占位符 5"/>
          <p:cNvSpPr>
            <a:spLocks noGrp="1"/>
          </p:cNvSpPr>
          <p:nvPr>
            <p:ph type="sldNum" sz="quarter" idx="4"/>
            <p:custDataLst>
              <p:tags r:id="rId8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235B49-A031-4D6F-BB09-D6D7E2C06D8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2021/12/22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2021/12/22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2021/12/22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2021/12/22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wrap="square" lIns="101600" tIns="0" rIns="82550" bIns="0" numCol="1" rtlCol="0" anchor="t" anchorCtr="0" compatLnSpc="1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15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2021/12/22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2021/12/22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3"/>
            </p:custDataLst>
          </p:nvPr>
        </p:nvSpPr>
        <p:spPr bwMode="auto">
          <a:xfrm>
            <a:off x="669925" y="442913"/>
            <a:ext cx="108521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4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35DB76-85DE-4847-AB8A-E21055E4BCDD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2021/12/22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A9DA2C-3BB4-4F4D-BE76-99EC9EDD900B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spc="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228600" indent="-228600" algn="l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0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0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0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0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44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239.xml"/><Relationship Id="rId7" Type="http://schemas.openxmlformats.org/officeDocument/2006/relationships/tags" Target="../tags/tag243.xml"/><Relationship Id="rId12" Type="http://schemas.openxmlformats.org/officeDocument/2006/relationships/tags" Target="../tags/tag248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11" Type="http://schemas.openxmlformats.org/officeDocument/2006/relationships/tags" Target="../tags/tag247.xml"/><Relationship Id="rId5" Type="http://schemas.openxmlformats.org/officeDocument/2006/relationships/tags" Target="../tags/tag241.xml"/><Relationship Id="rId10" Type="http://schemas.openxmlformats.org/officeDocument/2006/relationships/tags" Target="../tags/tag246.xml"/><Relationship Id="rId4" Type="http://schemas.openxmlformats.org/officeDocument/2006/relationships/tags" Target="../tags/tag240.xml"/><Relationship Id="rId9" Type="http://schemas.openxmlformats.org/officeDocument/2006/relationships/tags" Target="../tags/tag245.xml"/><Relationship Id="rId1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56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251.xml"/><Relationship Id="rId7" Type="http://schemas.openxmlformats.org/officeDocument/2006/relationships/tags" Target="../tags/tag255.xml"/><Relationship Id="rId12" Type="http://schemas.openxmlformats.org/officeDocument/2006/relationships/tags" Target="../tags/tag260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6" Type="http://schemas.openxmlformats.org/officeDocument/2006/relationships/tags" Target="../tags/tag254.xml"/><Relationship Id="rId11" Type="http://schemas.openxmlformats.org/officeDocument/2006/relationships/tags" Target="../tags/tag259.xml"/><Relationship Id="rId5" Type="http://schemas.openxmlformats.org/officeDocument/2006/relationships/tags" Target="../tags/tag253.xml"/><Relationship Id="rId10" Type="http://schemas.openxmlformats.org/officeDocument/2006/relationships/tags" Target="../tags/tag258.xml"/><Relationship Id="rId4" Type="http://schemas.openxmlformats.org/officeDocument/2006/relationships/tags" Target="../tags/tag252.xml"/><Relationship Id="rId9" Type="http://schemas.openxmlformats.org/officeDocument/2006/relationships/tags" Target="../tags/tag257.xml"/><Relationship Id="rId1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68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263.xml"/><Relationship Id="rId7" Type="http://schemas.openxmlformats.org/officeDocument/2006/relationships/tags" Target="../tags/tag267.xml"/><Relationship Id="rId12" Type="http://schemas.openxmlformats.org/officeDocument/2006/relationships/tags" Target="../tags/tag272.xml"/><Relationship Id="rId2" Type="http://schemas.openxmlformats.org/officeDocument/2006/relationships/tags" Target="../tags/tag262.xml"/><Relationship Id="rId1" Type="http://schemas.openxmlformats.org/officeDocument/2006/relationships/tags" Target="../tags/tag261.xml"/><Relationship Id="rId6" Type="http://schemas.openxmlformats.org/officeDocument/2006/relationships/tags" Target="../tags/tag266.xml"/><Relationship Id="rId11" Type="http://schemas.openxmlformats.org/officeDocument/2006/relationships/tags" Target="../tags/tag271.xml"/><Relationship Id="rId5" Type="http://schemas.openxmlformats.org/officeDocument/2006/relationships/tags" Target="../tags/tag265.xml"/><Relationship Id="rId10" Type="http://schemas.openxmlformats.org/officeDocument/2006/relationships/tags" Target="../tags/tag270.xml"/><Relationship Id="rId4" Type="http://schemas.openxmlformats.org/officeDocument/2006/relationships/tags" Target="../tags/tag264.xml"/><Relationship Id="rId9" Type="http://schemas.openxmlformats.org/officeDocument/2006/relationships/tags" Target="../tags/tag269.xml"/><Relationship Id="rId1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80.xml"/><Relationship Id="rId13" Type="http://schemas.openxmlformats.org/officeDocument/2006/relationships/notesSlide" Target="../notesSlides/notesSlide13.xml"/><Relationship Id="rId3" Type="http://schemas.openxmlformats.org/officeDocument/2006/relationships/tags" Target="../tags/tag275.xml"/><Relationship Id="rId7" Type="http://schemas.openxmlformats.org/officeDocument/2006/relationships/tags" Target="../tags/tag279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74.xml"/><Relationship Id="rId1" Type="http://schemas.openxmlformats.org/officeDocument/2006/relationships/tags" Target="../tags/tag273.xml"/><Relationship Id="rId6" Type="http://schemas.openxmlformats.org/officeDocument/2006/relationships/tags" Target="../tags/tag278.xml"/><Relationship Id="rId11" Type="http://schemas.openxmlformats.org/officeDocument/2006/relationships/tags" Target="../tags/tag283.xml"/><Relationship Id="rId5" Type="http://schemas.openxmlformats.org/officeDocument/2006/relationships/tags" Target="../tags/tag277.xml"/><Relationship Id="rId15" Type="http://schemas.openxmlformats.org/officeDocument/2006/relationships/image" Target="../media/image3.jpeg"/><Relationship Id="rId10" Type="http://schemas.openxmlformats.org/officeDocument/2006/relationships/tags" Target="../tags/tag282.xml"/><Relationship Id="rId4" Type="http://schemas.openxmlformats.org/officeDocument/2006/relationships/tags" Target="../tags/tag276.xml"/><Relationship Id="rId9" Type="http://schemas.openxmlformats.org/officeDocument/2006/relationships/tags" Target="../tags/tag281.xml"/><Relationship Id="rId1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85.xml"/><Relationship Id="rId1" Type="http://schemas.openxmlformats.org/officeDocument/2006/relationships/tags" Target="../tags/tag284.xml"/><Relationship Id="rId4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49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144.xml"/><Relationship Id="rId7" Type="http://schemas.openxmlformats.org/officeDocument/2006/relationships/tags" Target="../tags/tag148.xml"/><Relationship Id="rId12" Type="http://schemas.openxmlformats.org/officeDocument/2006/relationships/tags" Target="../tags/tag153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tags" Target="../tags/tag147.xml"/><Relationship Id="rId11" Type="http://schemas.openxmlformats.org/officeDocument/2006/relationships/tags" Target="../tags/tag152.xml"/><Relationship Id="rId5" Type="http://schemas.openxmlformats.org/officeDocument/2006/relationships/tags" Target="../tags/tag146.xml"/><Relationship Id="rId10" Type="http://schemas.openxmlformats.org/officeDocument/2006/relationships/tags" Target="../tags/tag151.xml"/><Relationship Id="rId4" Type="http://schemas.openxmlformats.org/officeDocument/2006/relationships/tags" Target="../tags/tag145.xml"/><Relationship Id="rId9" Type="http://schemas.openxmlformats.org/officeDocument/2006/relationships/tags" Target="../tags/tag150.xml"/><Relationship Id="rId1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156.xml"/><Relationship Id="rId7" Type="http://schemas.openxmlformats.org/officeDocument/2006/relationships/tags" Target="../tags/tag160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5" Type="http://schemas.openxmlformats.org/officeDocument/2006/relationships/tags" Target="../tags/tag158.xml"/><Relationship Id="rId10" Type="http://schemas.openxmlformats.org/officeDocument/2006/relationships/tags" Target="../tags/tag163.xml"/><Relationship Id="rId4" Type="http://schemas.openxmlformats.org/officeDocument/2006/relationships/tags" Target="../tags/tag157.xml"/><Relationship Id="rId9" Type="http://schemas.openxmlformats.org/officeDocument/2006/relationships/tags" Target="../tags/tag16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72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167.xml"/><Relationship Id="rId7" Type="http://schemas.openxmlformats.org/officeDocument/2006/relationships/tags" Target="../tags/tag171.xml"/><Relationship Id="rId12" Type="http://schemas.openxmlformats.org/officeDocument/2006/relationships/tags" Target="../tags/tag176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tags" Target="../tags/tag170.xml"/><Relationship Id="rId11" Type="http://schemas.openxmlformats.org/officeDocument/2006/relationships/tags" Target="../tags/tag175.xml"/><Relationship Id="rId5" Type="http://schemas.openxmlformats.org/officeDocument/2006/relationships/tags" Target="../tags/tag169.xml"/><Relationship Id="rId10" Type="http://schemas.openxmlformats.org/officeDocument/2006/relationships/tags" Target="../tags/tag174.xml"/><Relationship Id="rId4" Type="http://schemas.openxmlformats.org/officeDocument/2006/relationships/tags" Target="../tags/tag168.xml"/><Relationship Id="rId9" Type="http://schemas.openxmlformats.org/officeDocument/2006/relationships/tags" Target="../tags/tag173.xml"/><Relationship Id="rId1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179.xml"/><Relationship Id="rId7" Type="http://schemas.openxmlformats.org/officeDocument/2006/relationships/tags" Target="../tags/tag183.xml"/><Relationship Id="rId12" Type="http://schemas.openxmlformats.org/officeDocument/2006/relationships/tags" Target="../tags/tag188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tags" Target="../tags/tag187.xml"/><Relationship Id="rId5" Type="http://schemas.openxmlformats.org/officeDocument/2006/relationships/tags" Target="../tags/tag181.xml"/><Relationship Id="rId10" Type="http://schemas.openxmlformats.org/officeDocument/2006/relationships/tags" Target="../tags/tag186.xml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96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191.xml"/><Relationship Id="rId7" Type="http://schemas.openxmlformats.org/officeDocument/2006/relationships/tags" Target="../tags/tag195.xml"/><Relationship Id="rId12" Type="http://schemas.openxmlformats.org/officeDocument/2006/relationships/tags" Target="../tags/tag200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6" Type="http://schemas.openxmlformats.org/officeDocument/2006/relationships/tags" Target="../tags/tag194.xml"/><Relationship Id="rId11" Type="http://schemas.openxmlformats.org/officeDocument/2006/relationships/tags" Target="../tags/tag199.xml"/><Relationship Id="rId5" Type="http://schemas.openxmlformats.org/officeDocument/2006/relationships/tags" Target="../tags/tag193.xml"/><Relationship Id="rId10" Type="http://schemas.openxmlformats.org/officeDocument/2006/relationships/tags" Target="../tags/tag198.xml"/><Relationship Id="rId4" Type="http://schemas.openxmlformats.org/officeDocument/2006/relationships/tags" Target="../tags/tag192.xml"/><Relationship Id="rId9" Type="http://schemas.openxmlformats.org/officeDocument/2006/relationships/tags" Target="../tags/tag197.xml"/><Relationship Id="rId1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08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203.xml"/><Relationship Id="rId7" Type="http://schemas.openxmlformats.org/officeDocument/2006/relationships/tags" Target="../tags/tag207.xml"/><Relationship Id="rId12" Type="http://schemas.openxmlformats.org/officeDocument/2006/relationships/tags" Target="../tags/tag212.xml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6" Type="http://schemas.openxmlformats.org/officeDocument/2006/relationships/tags" Target="../tags/tag206.xml"/><Relationship Id="rId11" Type="http://schemas.openxmlformats.org/officeDocument/2006/relationships/tags" Target="../tags/tag211.xml"/><Relationship Id="rId5" Type="http://schemas.openxmlformats.org/officeDocument/2006/relationships/tags" Target="../tags/tag205.xml"/><Relationship Id="rId10" Type="http://schemas.openxmlformats.org/officeDocument/2006/relationships/tags" Target="../tags/tag210.xml"/><Relationship Id="rId4" Type="http://schemas.openxmlformats.org/officeDocument/2006/relationships/tags" Target="../tags/tag204.xml"/><Relationship Id="rId9" Type="http://schemas.openxmlformats.org/officeDocument/2006/relationships/tags" Target="../tags/tag209.xml"/><Relationship Id="rId1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20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215.xml"/><Relationship Id="rId7" Type="http://schemas.openxmlformats.org/officeDocument/2006/relationships/tags" Target="../tags/tag219.xml"/><Relationship Id="rId12" Type="http://schemas.openxmlformats.org/officeDocument/2006/relationships/tags" Target="../tags/tag224.xml"/><Relationship Id="rId2" Type="http://schemas.openxmlformats.org/officeDocument/2006/relationships/tags" Target="../tags/tag214.xml"/><Relationship Id="rId1" Type="http://schemas.openxmlformats.org/officeDocument/2006/relationships/tags" Target="../tags/tag213.xml"/><Relationship Id="rId6" Type="http://schemas.openxmlformats.org/officeDocument/2006/relationships/tags" Target="../tags/tag218.xml"/><Relationship Id="rId11" Type="http://schemas.openxmlformats.org/officeDocument/2006/relationships/tags" Target="../tags/tag223.xml"/><Relationship Id="rId5" Type="http://schemas.openxmlformats.org/officeDocument/2006/relationships/tags" Target="../tags/tag217.xml"/><Relationship Id="rId10" Type="http://schemas.openxmlformats.org/officeDocument/2006/relationships/tags" Target="../tags/tag222.xml"/><Relationship Id="rId4" Type="http://schemas.openxmlformats.org/officeDocument/2006/relationships/tags" Target="../tags/tag216.xml"/><Relationship Id="rId9" Type="http://schemas.openxmlformats.org/officeDocument/2006/relationships/tags" Target="../tags/tag221.xml"/><Relationship Id="rId1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12" Type="http://schemas.openxmlformats.org/officeDocument/2006/relationships/tags" Target="../tags/tag236.xml"/><Relationship Id="rId2" Type="http://schemas.openxmlformats.org/officeDocument/2006/relationships/tags" Target="../tags/tag226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1" Type="http://schemas.openxmlformats.org/officeDocument/2006/relationships/tags" Target="../tags/tag235.xml"/><Relationship Id="rId5" Type="http://schemas.openxmlformats.org/officeDocument/2006/relationships/tags" Target="../tags/tag229.xml"/><Relationship Id="rId10" Type="http://schemas.openxmlformats.org/officeDocument/2006/relationships/tags" Target="../tags/tag234.xm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3"/>
          <p:cNvSpPr txBox="1"/>
          <p:nvPr>
            <p:custDataLst>
              <p:tags r:id="rId2"/>
            </p:custDataLst>
          </p:nvPr>
        </p:nvSpPr>
        <p:spPr bwMode="auto">
          <a:xfrm>
            <a:off x="2684586" y="2511717"/>
            <a:ext cx="8206152" cy="168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rtlCol="0" anchor="b" anchorCtr="0" compatLnSpc="1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spc="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CN" sz="4600" dirty="0" smtClean="0">
                <a:solidFill>
                  <a:schemeClr val="accent1"/>
                </a:solidFill>
                <a:sym typeface="+mn-ea"/>
              </a:rPr>
              <a:t>2022</a:t>
            </a:r>
            <a:r>
              <a:rPr lang="zh-CN" altLang="en-US" sz="4600" dirty="0" smtClean="0">
                <a:solidFill>
                  <a:schemeClr val="accent1"/>
                </a:solidFill>
                <a:sym typeface="+mn-ea"/>
              </a:rPr>
              <a:t>年度 城乡居民</a:t>
            </a:r>
            <a:endParaRPr lang="en-US" altLang="zh-CN" sz="4600" dirty="0" smtClean="0">
              <a:solidFill>
                <a:schemeClr val="accent1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4600" dirty="0" smtClean="0">
                <a:solidFill>
                  <a:schemeClr val="accent1"/>
                </a:solidFill>
                <a:sym typeface="+mn-ea"/>
              </a:rPr>
              <a:t>基本</a:t>
            </a:r>
            <a:r>
              <a:rPr lang="zh-CN" altLang="en-US" sz="4600" dirty="0">
                <a:solidFill>
                  <a:schemeClr val="accent1"/>
                </a:solidFill>
                <a:sym typeface="+mn-ea"/>
              </a:rPr>
              <a:t>医疗</a:t>
            </a:r>
            <a:r>
              <a:rPr lang="zh-CN" altLang="en-US" sz="4600" dirty="0" smtClean="0">
                <a:solidFill>
                  <a:schemeClr val="accent1"/>
                </a:solidFill>
                <a:sym typeface="+mn-ea"/>
              </a:rPr>
              <a:t>保险政策解读</a:t>
            </a:r>
            <a:endParaRPr lang="zh-CN" altLang="en-US" sz="46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10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2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7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8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9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659130" y="293370"/>
            <a:ext cx="10956290" cy="882015"/>
          </a:xfrm>
          <a:prstGeom prst="rect">
            <a:avLst/>
          </a:prstGeom>
        </p:spPr>
        <p:txBody>
          <a:bodyPr wrap="square" anchor="ctr">
            <a:normAutofit fontScale="97500"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 indent="306070" algn="l"/>
            <a:r>
              <a:rPr lang="zh-CN" sz="2800">
                <a:latin typeface="+mj-ea"/>
                <a:cs typeface="+mj-ea"/>
                <a:sym typeface="+mn-ea"/>
              </a:rPr>
              <a:t>九、</a:t>
            </a:r>
            <a:r>
              <a:rPr lang="en-US" altLang="zh-CN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2022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年</a:t>
            </a:r>
            <a:r>
              <a:rPr lang="zh-CN" sz="2800">
                <a:latin typeface="+mj-ea"/>
                <a:cs typeface="+mj-ea"/>
                <a:sym typeface="+mn-ea"/>
              </a:rPr>
              <a:t>城乡居民基本医保门诊规定病种</a:t>
            </a:r>
            <a:r>
              <a:rPr lang="zh-CN" sz="2800">
                <a:solidFill>
                  <a:srgbClr val="0070C0"/>
                </a:solidFill>
                <a:latin typeface="+mj-ea"/>
                <a:cs typeface="+mj-ea"/>
                <a:sym typeface="+mn-ea"/>
              </a:rPr>
              <a:t>Ⅱ</a:t>
            </a:r>
            <a:r>
              <a:rPr lang="zh-CN" sz="2800">
                <a:latin typeface="+mj-ea"/>
                <a:cs typeface="+mj-ea"/>
                <a:sym typeface="+mn-ea"/>
              </a:rPr>
              <a:t>类（</a:t>
            </a:r>
            <a:r>
              <a:rPr lang="zh-CN" sz="2800">
                <a:solidFill>
                  <a:srgbClr val="0070C0"/>
                </a:solidFill>
                <a:latin typeface="+mj-ea"/>
                <a:cs typeface="+mj-ea"/>
                <a:sym typeface="+mn-ea"/>
              </a:rPr>
              <a:t>门诊大病</a:t>
            </a:r>
            <a:r>
              <a:rPr lang="zh-CN" sz="2800">
                <a:latin typeface="+mj-ea"/>
                <a:cs typeface="+mj-ea"/>
                <a:sym typeface="+mn-ea"/>
              </a:rPr>
              <a:t>）待遇</a:t>
            </a:r>
            <a:endParaRPr lang="zh-CN" altLang="en-US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943610" y="5598795"/>
            <a:ext cx="10671810" cy="711200"/>
          </a:xfrm>
          <a:prstGeom prst="rect">
            <a:avLst/>
          </a:prstGeom>
        </p:spPr>
        <p:txBody>
          <a:bodyPr wrap="square" anchor="ctr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en-US" altLang="zh-CN" sz="1600" dirty="0">
                <a:sym typeface="+mn-ea"/>
              </a:rPr>
              <a:t> </a:t>
            </a:r>
            <a:endParaRPr lang="zh-CN" altLang="en-US" sz="1600" b="0" spc="3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+mn-ea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552472496"/>
              </p:ext>
            </p:extLst>
          </p:nvPr>
        </p:nvGraphicFramePr>
        <p:xfrm>
          <a:off x="1123315" y="1144270"/>
          <a:ext cx="10336530" cy="5236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3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31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7660">
                <a:tc rowSpan="2"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补助病种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　</a:t>
                      </a:r>
                      <a:endParaRPr lang="en-US" altLang="en-US" sz="1600" b="1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支付比例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支付限额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930">
                <a:tc gridSpan="2"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gradFill>
                            <a:gsLst>
                              <a:gs pos="0">
                                <a:srgbClr val="E30000"/>
                              </a:gs>
                              <a:gs pos="100000">
                                <a:srgbClr val="760303"/>
                              </a:gs>
                            </a:gsLst>
                            <a:lin scaled="0"/>
                          </a:gra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未成年人和大学生</a:t>
                      </a:r>
                      <a:endParaRPr lang="en-US" altLang="en-US" sz="1600" b="0">
                        <a:gradFill>
                          <a:gsLst>
                            <a:gs pos="0">
                              <a:srgbClr val="E30000"/>
                            </a:gs>
                            <a:gs pos="100000">
                              <a:srgbClr val="760303"/>
                            </a:gs>
                          </a:gsLst>
                          <a:lin scaled="0"/>
                        </a:gra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成年人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60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器官移植术后抗排斥药物治疗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70%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1.8万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9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造血干细胞移植（术后两年）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自体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65%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1万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2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异基因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1.8万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660">
                <a:tc row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重症尿毒症透析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低通量血液透析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50元（个人）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每月次数原则上不能超过13次（其中包含1次血液透析滤过）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2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高通量血液透析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80元（个人）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2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血液透析滤过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212.5元（个人）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297.5（个人）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每月限1次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2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血液灌流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100元（个人）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140元（个人）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每两月限1次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262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腹膜透析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80%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门诊腹膜透析同时血液透析的，血透限每月不超4次（含1次滤过）。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2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贫血药物治疗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65%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3000元/年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295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慢性心力衰竭（NYHAⅡ级及以上）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65%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3800元/年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7660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白血病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——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930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系统性红斑狼疮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——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7660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糖尿病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——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10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2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7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8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9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659130" y="293370"/>
            <a:ext cx="10956290" cy="882015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 indent="306070" algn="l"/>
            <a:r>
              <a:rPr lang="zh-CN" sz="2800">
                <a:latin typeface="+mj-ea"/>
                <a:cs typeface="+mj-ea"/>
                <a:sym typeface="+mn-ea"/>
              </a:rPr>
              <a:t>门诊规定病种</a:t>
            </a:r>
            <a:r>
              <a:rPr lang="zh-CN" sz="2800">
                <a:solidFill>
                  <a:srgbClr val="0070C0"/>
                </a:solidFill>
                <a:latin typeface="+mj-ea"/>
                <a:cs typeface="+mj-ea"/>
                <a:sym typeface="+mn-ea"/>
              </a:rPr>
              <a:t>Ⅱ</a:t>
            </a:r>
            <a:r>
              <a:rPr lang="zh-CN" sz="2800">
                <a:latin typeface="+mj-ea"/>
                <a:cs typeface="+mj-ea"/>
                <a:sym typeface="+mn-ea"/>
              </a:rPr>
              <a:t>类（</a:t>
            </a:r>
            <a:r>
              <a:rPr lang="zh-CN" sz="2800">
                <a:solidFill>
                  <a:srgbClr val="0070C0"/>
                </a:solidFill>
                <a:latin typeface="+mj-ea"/>
                <a:cs typeface="+mj-ea"/>
                <a:sym typeface="+mn-ea"/>
              </a:rPr>
              <a:t>门诊大病</a:t>
            </a:r>
            <a:r>
              <a:rPr lang="zh-CN" sz="2800">
                <a:latin typeface="+mj-ea"/>
                <a:cs typeface="+mj-ea"/>
                <a:sym typeface="+mn-ea"/>
              </a:rPr>
              <a:t>）待遇 续：</a:t>
            </a:r>
            <a:endParaRPr lang="zh-CN" altLang="en-US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943610" y="5598795"/>
            <a:ext cx="10671810" cy="711200"/>
          </a:xfrm>
          <a:prstGeom prst="rect">
            <a:avLst/>
          </a:prstGeom>
        </p:spPr>
        <p:txBody>
          <a:bodyPr wrap="square" anchor="ctr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en-US" altLang="zh-CN" sz="1600" dirty="0">
                <a:sym typeface="+mn-ea"/>
              </a:rPr>
              <a:t> </a:t>
            </a:r>
            <a:endParaRPr lang="zh-CN" altLang="en-US" sz="1600" b="0" spc="3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+mn-ea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6"/>
            </p:custDataLst>
          </p:nvPr>
        </p:nvGraphicFramePr>
        <p:xfrm>
          <a:off x="1111250" y="1156335"/>
          <a:ext cx="10349230" cy="5125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1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2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36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2270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生长激素缺乏症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——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2.6万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未成年居民门诊康复治疗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——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270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儿童苯丙酮尿症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70%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——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045">
                <a:tc rowSpan="2"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恶性肿瘤门诊放射治疗、化学治疗、放化同步治疗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不设起付标准，按医疗机构住院支付比例（具有住院资质的医疗机构）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365">
                <a:tc gridSpan="2"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不设起付标准，按一级医疗机构住院支付比例（不具有住院资质的医疗机构）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270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恶性肿瘤门诊内分泌治疗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65%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6000元/年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635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艾滋病抗病毒药物治疗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50%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5000元/年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635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血友病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轻型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65%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2万/年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36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中型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8万/年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重型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15万/年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270">
                <a:tc rowSpan="2"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门诊白内障手术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不设起付标准，按医疗机构住院支付比例（具有住院资质的医疗机构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）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1325">
                <a:tc gridSpan="2"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不设起付标准，按一级医疗机构住院支付比例（不具有住院资质的医疗机构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）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2270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耐多药结核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不设起付标准，按医疗机构住院支付比例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10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2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7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8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9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9" name="文本框 4"/>
          <p:cNvSpPr txBox="1"/>
          <p:nvPr>
            <p:custDataLst>
              <p:tags r:id="rId4"/>
            </p:custDataLst>
          </p:nvPr>
        </p:nvSpPr>
        <p:spPr>
          <a:xfrm>
            <a:off x="1725295" y="1270399"/>
            <a:ext cx="9253855" cy="4919185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1.微信公众号：大连市医保局</a:t>
            </a:r>
            <a:endParaRPr lang="zh-CN" altLang="en-US" sz="2000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2.网上服务大厅：http：//ggfw.ybj.dl.gov.cn（电脑端）</a:t>
            </a:r>
            <a:endParaRPr lang="zh-CN" altLang="en-US" sz="2000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3.公共服务APP：国家医保服务平台、辽事通、银联云闪付、支付宝、e大连、一体化政务服务平台、交通银行等。</a:t>
            </a:r>
            <a:endParaRPr lang="zh-CN" altLang="en-US" sz="2000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4.智能客服：“大连市医保局”微信公众号→服务大厅→线上问答</a:t>
            </a:r>
            <a:endParaRPr lang="zh-CN" altLang="en-US" sz="2000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60000"/>
              </a:lnSpc>
            </a:pP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.工作时间咨询热线：0411-83709222</a:t>
            </a:r>
            <a:endParaRPr lang="zh-CN" altLang="en-US" sz="2000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60000"/>
              </a:lnSpc>
            </a:pP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.异地就医专用邮箱：dlybydjy@163.com</a:t>
            </a:r>
            <a:endParaRPr lang="zh-CN" altLang="en-US" sz="2000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7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.查询联网医疗机构：“国家医保局”微信公众号和APP。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cxnSp>
        <p:nvCxnSpPr>
          <p:cNvPr id="6" name="直接连接符 5"/>
          <p:cNvCxnSpPr/>
          <p:nvPr>
            <p:custDataLst>
              <p:tags r:id="rId5"/>
            </p:custDataLst>
          </p:nvPr>
        </p:nvCxnSpPr>
        <p:spPr>
          <a:xfrm>
            <a:off x="1494790" y="1958975"/>
            <a:ext cx="0" cy="3070225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1082675" y="407035"/>
            <a:ext cx="10485755" cy="86360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800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医保服务平台：</a:t>
            </a:r>
            <a:endParaRPr lang="zh-CN" altLang="zh-CN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9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0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1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6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7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8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9" name="文本框 4"/>
          <p:cNvSpPr txBox="1"/>
          <p:nvPr>
            <p:custDataLst>
              <p:tags r:id="rId4"/>
            </p:custDataLst>
          </p:nvPr>
        </p:nvSpPr>
        <p:spPr>
          <a:xfrm>
            <a:off x="1725930" y="3966845"/>
            <a:ext cx="9253855" cy="2139950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</a:pP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624204" y="407035"/>
            <a:ext cx="7195087" cy="2736215"/>
          </a:xfrm>
          <a:prstGeom prst="rect">
            <a:avLst/>
          </a:prstGeom>
        </p:spPr>
        <p:txBody>
          <a:bodyPr wrap="square" anchor="ctr">
            <a:normAutofit fontScale="92500"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zh-CN" sz="2800" dirty="0">
                <a:solidFill>
                  <a:srgbClr val="FF0000"/>
                </a:solidFill>
                <a:sym typeface="+mn-ea"/>
              </a:rPr>
              <a:t>微信公众号</a:t>
            </a:r>
            <a:r>
              <a:rPr lang="zh-CN" altLang="en-US" sz="2800" dirty="0">
                <a:solidFill>
                  <a:srgbClr val="FF0000"/>
                </a:solidFill>
                <a:sym typeface="+mn-ea"/>
              </a:rPr>
              <a:t>：</a:t>
            </a:r>
            <a:endParaRPr lang="en-US" altLang="zh-CN" sz="28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en-US" altLang="zh-CN" sz="2800" dirty="0">
              <a:solidFill>
                <a:srgbClr val="00B0F0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sym typeface="+mn-ea"/>
              </a:rPr>
              <a:t>“</a:t>
            </a:r>
            <a:r>
              <a:rPr lang="zh-CN" altLang="zh-CN" sz="2800" dirty="0">
                <a:solidFill>
                  <a:schemeClr val="accent1">
                    <a:lumMod val="60000"/>
                    <a:lumOff val="40000"/>
                  </a:schemeClr>
                </a:solidFill>
                <a:sym typeface="+mn-ea"/>
              </a:rPr>
              <a:t>大连市医保局</a:t>
            </a:r>
            <a:r>
              <a:rPr lang="zh-CN" altLang="en-US" sz="2800" dirty="0" smtClean="0">
                <a:sym typeface="+mn-ea"/>
              </a:rPr>
              <a:t>”</a:t>
            </a:r>
            <a:r>
              <a:rPr lang="en-US" altLang="zh-CN" sz="2120" b="0" dirty="0" smtClean="0">
                <a:sym typeface="+mn-ea"/>
              </a:rPr>
              <a:t> --- </a:t>
            </a:r>
            <a:r>
              <a:rPr lang="zh-CN" altLang="zh-CN" sz="2120" b="0" dirty="0">
                <a:sym typeface="+mn-ea"/>
              </a:rPr>
              <a:t>服务</a:t>
            </a:r>
            <a:r>
              <a:rPr lang="zh-CN" altLang="zh-CN" sz="2120" b="0" dirty="0" smtClean="0">
                <a:sym typeface="+mn-ea"/>
              </a:rPr>
              <a:t>大厅</a:t>
            </a:r>
            <a:endParaRPr lang="en-US" altLang="zh-CN" sz="2120" b="0" dirty="0" smtClean="0"/>
          </a:p>
          <a:p>
            <a:pPr>
              <a:lnSpc>
                <a:spcPct val="120000"/>
              </a:lnSpc>
            </a:pPr>
            <a:r>
              <a:rPr lang="en-US" altLang="zh-CN" sz="2120" b="0" dirty="0" smtClean="0">
                <a:sym typeface="+mn-ea"/>
              </a:rPr>
              <a:t> </a:t>
            </a:r>
            <a:endParaRPr lang="en-US" altLang="zh-CN" sz="2120" b="0" dirty="0" smtClean="0"/>
          </a:p>
          <a:p>
            <a:pPr>
              <a:lnSpc>
                <a:spcPct val="120000"/>
              </a:lnSpc>
            </a:pPr>
            <a:r>
              <a:rPr lang="en-US" altLang="zh-CN" dirty="0">
                <a:sym typeface="+mn-ea"/>
              </a:rPr>
              <a:t> </a:t>
            </a:r>
            <a:r>
              <a:rPr lang="en-US" altLang="zh-CN" dirty="0" smtClean="0">
                <a:sym typeface="+mn-ea"/>
              </a:rPr>
              <a:t>      </a:t>
            </a:r>
            <a:r>
              <a:rPr lang="en-US" altLang="zh-CN" b="0" dirty="0" smtClean="0">
                <a:sym typeface="+mn-ea"/>
              </a:rPr>
              <a:t> --- </a:t>
            </a:r>
            <a:r>
              <a:rPr lang="zh-CN" altLang="en-US" b="0" dirty="0">
                <a:sym typeface="+mn-ea"/>
              </a:rPr>
              <a:t>我要查（个人医疗记录查询、诊疗目录查询等）</a:t>
            </a:r>
            <a:endParaRPr lang="en-US" altLang="zh-CN" b="0" dirty="0"/>
          </a:p>
          <a:p>
            <a:pPr>
              <a:lnSpc>
                <a:spcPct val="120000"/>
              </a:lnSpc>
            </a:pPr>
            <a:r>
              <a:rPr lang="en-US" altLang="zh-CN" b="0" dirty="0" smtClean="0">
                <a:sym typeface="+mn-ea"/>
              </a:rPr>
              <a:t>        --- </a:t>
            </a:r>
            <a:r>
              <a:rPr lang="zh-CN" altLang="en-US" b="0" dirty="0" smtClean="0">
                <a:sym typeface="+mn-ea"/>
              </a:rPr>
              <a:t>我</a:t>
            </a:r>
            <a:r>
              <a:rPr lang="zh-CN" altLang="en-US" b="0" dirty="0">
                <a:sym typeface="+mn-ea"/>
              </a:rPr>
              <a:t>要</a:t>
            </a:r>
            <a:r>
              <a:rPr lang="zh-CN" altLang="en-US" b="0" dirty="0" smtClean="0">
                <a:sym typeface="+mn-ea"/>
              </a:rPr>
              <a:t>办 （异地</a:t>
            </a:r>
            <a:r>
              <a:rPr lang="zh-CN" altLang="en-US" b="0" dirty="0">
                <a:sym typeface="+mn-ea"/>
              </a:rPr>
              <a:t>就医备案、医疗保险管理转移等）</a:t>
            </a:r>
            <a:endParaRPr lang="zh-CN" altLang="zh-CN" b="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730" y="3401060"/>
            <a:ext cx="2797810" cy="253111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291" y="269875"/>
            <a:ext cx="3106519" cy="604075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5420995" y="2571750"/>
            <a:ext cx="5364480" cy="1186180"/>
          </a:xfrm>
        </p:spPr>
        <p:txBody>
          <a:bodyPr>
            <a:normAutofit/>
          </a:bodyPr>
          <a:lstStyle/>
          <a:p>
            <a:r>
              <a:rPr lang="zh-CN" altLang="zh-CN" dirty="0"/>
              <a:t>谢谢大家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10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2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7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8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9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aphicFrame>
        <p:nvGraphicFramePr>
          <p:cNvPr id="2" name="表格 1"/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34591995"/>
              </p:ext>
            </p:extLst>
          </p:nvPr>
        </p:nvGraphicFramePr>
        <p:xfrm>
          <a:off x="1393799" y="1167236"/>
          <a:ext cx="8441863" cy="387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7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序号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类别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参 保</a:t>
                      </a:r>
                      <a:r>
                        <a:rPr lang="zh-CN" altLang="en-US" sz="16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范   </a:t>
                      </a: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围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个人缴费标准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046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 dirty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未成年居民</a:t>
                      </a:r>
                      <a:endParaRPr lang="zh-CN" altLang="en-US" sz="1600" b="1" dirty="0">
                        <a:solidFill>
                          <a:srgbClr val="0070C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在我市行政区域内中小学（包括职业高中、中专、技校）就读的</a:t>
                      </a:r>
                      <a:r>
                        <a:rPr lang="zh-CN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学生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微软雅黑" panose="020B0503020204020204" charset="-122"/>
                        </a:rPr>
                        <a:t>年</a:t>
                      </a:r>
                      <a:r>
                        <a:rPr lang="en-US" alt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600" b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微软雅黑" panose="020B0503020204020204" charset="-122"/>
                        </a:rPr>
                        <a:t>320 </a:t>
                      </a: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微软雅黑" panose="020B0503020204020204" charset="-122"/>
                        </a:rPr>
                        <a:t>元</a:t>
                      </a:r>
                      <a:endParaRPr lang="en-US" altLang="en-US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本身或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父母一方</a:t>
                      </a:r>
                      <a:r>
                        <a:rPr lang="zh-CN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具有</a:t>
                      </a: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我市户籍或我市居住</a:t>
                      </a: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证</a:t>
                      </a: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明</a:t>
                      </a: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未</a:t>
                      </a: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满18周岁的居民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79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转出户籍前为我市户籍的华侨未满18周岁的子女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53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 dirty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大学生</a:t>
                      </a:r>
                      <a:endParaRPr lang="zh-CN" altLang="en-US" sz="1600" b="1" dirty="0">
                        <a:solidFill>
                          <a:srgbClr val="0070C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在我市行政区域内的中央部委所属、省属和市属普通高等院校（包括民办高校）、科研院所就读的</a:t>
                      </a:r>
                      <a:r>
                        <a:rPr lang="zh-CN" sz="1600" b="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全日制</a:t>
                      </a: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学生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微软雅黑" panose="020B0503020204020204" charset="-122"/>
                        </a:rPr>
                        <a:t>年</a:t>
                      </a:r>
                      <a:r>
                        <a:rPr lang="en-US" alt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微软雅黑" panose="020B0503020204020204" charset="-122"/>
                        </a:rPr>
                        <a:t> </a:t>
                      </a:r>
                      <a:r>
                        <a:rPr lang="en-US" altLang="zh-CN" sz="1600" b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微软雅黑" panose="020B0503020204020204" charset="-122"/>
                        </a:rPr>
                        <a:t>320</a:t>
                      </a:r>
                      <a:r>
                        <a:rPr lang="zh-CN" alt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微软雅黑" panose="020B0503020204020204" charset="-122"/>
                        </a:rPr>
                        <a:t>元</a:t>
                      </a:r>
                      <a:endParaRPr lang="en-US" altLang="zh-CN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53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成年居民</a:t>
                      </a:r>
                      <a:endParaRPr lang="zh-CN" altLang="en-US" sz="16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具有我市户籍或我市居住</a:t>
                      </a: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证</a:t>
                      </a: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明</a:t>
                      </a: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，</a:t>
                      </a: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且年龄超过18周岁的城乡非从业</a:t>
                      </a:r>
                      <a:r>
                        <a:rPr lang="zh-CN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非全日制在读居民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微软雅黑" panose="020B0503020204020204" charset="-122"/>
                        </a:rPr>
                        <a:t>年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微软雅黑" panose="020B0503020204020204" charset="-122"/>
                        </a:rPr>
                        <a:t>410 </a:t>
                      </a: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微软雅黑" panose="020B0503020204020204" charset="-122"/>
                        </a:rPr>
                        <a:t>元</a:t>
                      </a:r>
                      <a:endParaRPr lang="en-US" altLang="en-US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828994" y="166770"/>
            <a:ext cx="10944224" cy="86360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zh-CN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一、参保</a:t>
            </a:r>
            <a:r>
              <a:rPr lang="zh-CN" altLang="zh-CN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范围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及缴费标准</a:t>
            </a:r>
            <a:endParaRPr lang="zh-CN" altLang="zh-CN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文本框 2"/>
          <p:cNvSpPr txBox="1"/>
          <p:nvPr>
            <p:custDataLst>
              <p:tags r:id="rId6"/>
            </p:custDataLst>
          </p:nvPr>
        </p:nvSpPr>
        <p:spPr>
          <a:xfrm>
            <a:off x="1547446" y="5142546"/>
            <a:ext cx="8241322" cy="964189"/>
          </a:xfrm>
          <a:prstGeom prst="rect">
            <a:avLst/>
          </a:prstGeom>
        </p:spPr>
        <p:txBody>
          <a:bodyPr wrap="square" anchor="ctr">
            <a:normAutofit lnSpcReduction="10000"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凡未按规定补缴</a:t>
            </a:r>
            <a:r>
              <a:rPr lang="en-US" altLang="zh-CN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2019</a:t>
            </a:r>
            <a:r>
              <a:rPr lang="zh-CN" altLang="en-US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年度同步增加</a:t>
            </a:r>
            <a:r>
              <a:rPr lang="en-US" altLang="zh-CN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30</a:t>
            </a:r>
            <a:r>
              <a:rPr lang="zh-CN" altLang="en-US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元个人缴费的，在参保时继续补缴。医疗救助人员个人缴费部分按规定由医疗救助金予以补助：</a:t>
            </a:r>
            <a:endParaRPr lang="en-US" altLang="zh-CN" sz="1600" b="0" spc="3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1</a:t>
            </a:r>
            <a:r>
              <a:rPr lang="zh-CN" altLang="en-US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、</a:t>
            </a:r>
            <a:r>
              <a:rPr lang="zh-CN" altLang="en-US" sz="1600" b="0" spc="300" dirty="0" smtClean="0">
                <a:solidFill>
                  <a:srgbClr val="0070C0"/>
                </a:solidFill>
                <a:latin typeface="+mn-ea"/>
                <a:ea typeface="+mn-ea"/>
              </a:rPr>
              <a:t>低保家庭成员</a:t>
            </a:r>
            <a:r>
              <a:rPr lang="en-US" altLang="zh-CN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100%</a:t>
            </a:r>
            <a:r>
              <a:rPr lang="zh-CN" altLang="en-US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资助；</a:t>
            </a:r>
            <a:r>
              <a:rPr lang="en-US" altLang="zh-CN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2</a:t>
            </a:r>
            <a:r>
              <a:rPr lang="zh-CN" altLang="en-US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、</a:t>
            </a:r>
            <a:r>
              <a:rPr lang="zh-CN" altLang="en-US" sz="1600" b="0" spc="300" dirty="0">
                <a:solidFill>
                  <a:srgbClr val="0070C0"/>
                </a:solidFill>
                <a:latin typeface="+mn-ea"/>
              </a:rPr>
              <a:t>低收入家庭</a:t>
            </a:r>
            <a:r>
              <a:rPr lang="zh-CN" altLang="en-US" sz="1600" b="0" spc="300" dirty="0" smtClean="0">
                <a:solidFill>
                  <a:srgbClr val="0070C0"/>
                </a:solidFill>
                <a:latin typeface="+mn-ea"/>
              </a:rPr>
              <a:t>成员</a:t>
            </a:r>
            <a:r>
              <a:rPr lang="en-US" altLang="zh-CN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50%</a:t>
            </a:r>
            <a:r>
              <a:rPr lang="zh-CN" altLang="en-US" sz="1600" b="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资助。</a:t>
            </a:r>
            <a:endParaRPr lang="en-US" altLang="zh-CN" sz="1600" b="0" spc="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9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0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1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6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7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8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aphicFrame>
        <p:nvGraphicFramePr>
          <p:cNvPr id="2" name="表格 1"/>
          <p:cNvGraphicFramePr/>
          <p:nvPr>
            <p:custDataLst>
              <p:tags r:id="rId4"/>
            </p:custDataLst>
          </p:nvPr>
        </p:nvGraphicFramePr>
        <p:xfrm>
          <a:off x="1369669" y="1125415"/>
          <a:ext cx="9134475" cy="4604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6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32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20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序号</a:t>
                      </a:r>
                      <a:endParaRPr lang="zh-CN" altLang="en-US" sz="20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20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类别</a:t>
                      </a:r>
                      <a:endParaRPr lang="zh-CN" altLang="en-US" sz="20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0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手续材料 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51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 b="1" dirty="0">
                          <a:solidFill>
                            <a:srgbClr val="0070C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未成年</a:t>
                      </a:r>
                      <a:r>
                        <a:rPr lang="zh-CN" sz="1800" b="1" dirty="0" smtClean="0">
                          <a:solidFill>
                            <a:srgbClr val="0070C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居民</a:t>
                      </a:r>
                      <a:endParaRPr lang="en-US" altLang="zh-CN" sz="1800" b="1" dirty="0" smtClean="0">
                        <a:solidFill>
                          <a:srgbClr val="0070C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800" b="1" dirty="0" smtClean="0">
                          <a:solidFill>
                            <a:srgbClr val="0070C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（学生）</a:t>
                      </a:r>
                      <a:endParaRPr lang="en-US" altLang="en-US" sz="1800" b="1" dirty="0">
                        <a:solidFill>
                          <a:srgbClr val="0070C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由学校根据国网学籍信息统一组织征缴。其中，医疗救助人员额外提供</a:t>
                      </a:r>
                      <a:r>
                        <a:rPr lang="zh-CN" altLang="en-US" sz="1800" b="0" dirty="0" smtClean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我市</a:t>
                      </a:r>
                      <a:r>
                        <a:rPr lang="zh-CN" altLang="en-US" sz="1800" b="0" dirty="0" smtClean="0">
                          <a:solidFill>
                            <a:srgbClr val="00B05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民政部门</a:t>
                      </a:r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认定的低保证、低收入证、孤儿证等相关证明材料。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39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800" b="1" dirty="0" smtClean="0">
                          <a:solidFill>
                            <a:srgbClr val="00B0F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全日制</a:t>
                      </a:r>
                      <a:r>
                        <a:rPr lang="zh-CN" sz="1800" b="1" dirty="0" smtClean="0">
                          <a:solidFill>
                            <a:srgbClr val="00B0F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大学生</a:t>
                      </a:r>
                      <a:endParaRPr lang="zh-CN" altLang="en-US" sz="1800" b="1" dirty="0" smtClean="0">
                        <a:solidFill>
                          <a:srgbClr val="00B0F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由各高等院校、科研院所根据大学生学籍信息统一组织征缴。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20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 b="1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成年居民</a:t>
                      </a:r>
                      <a:endParaRPr lang="zh-CN" altLang="en-US" sz="1800" b="1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zh-CN" sz="1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具有我市</a:t>
                      </a:r>
                      <a:r>
                        <a:rPr lang="zh-CN" sz="1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户籍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提供本人户口簿，外地户籍提供本人在</a:t>
                      </a:r>
                      <a:r>
                        <a:rPr lang="zh-CN" sz="1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我</a:t>
                      </a:r>
                      <a:r>
                        <a:rPr lang="zh-CN" sz="18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市居住</a:t>
                      </a:r>
                      <a:r>
                        <a:rPr lang="zh-CN" sz="1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证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明并签署未重复参保声明。</a:t>
                      </a:r>
                      <a:endParaRPr lang="zh-CN" altLang="en-US" sz="18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829310" y="167005"/>
            <a:ext cx="9674860" cy="86360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二</a:t>
            </a:r>
            <a:r>
              <a:rPr lang="zh-CN" altLang="zh-CN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城乡居民参保需提供的手续</a:t>
            </a:r>
            <a:endParaRPr lang="zh-CN" altLang="zh-CN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10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2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7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8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9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9" name="文本框 4"/>
          <p:cNvSpPr txBox="1"/>
          <p:nvPr>
            <p:custDataLst>
              <p:tags r:id="rId4"/>
            </p:custDataLst>
          </p:nvPr>
        </p:nvSpPr>
        <p:spPr>
          <a:xfrm>
            <a:off x="1725295" y="1270399"/>
            <a:ext cx="9253855" cy="4919185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（一）参保缴费实行预缴制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，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2022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年度预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缴期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为：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     </a:t>
            </a:r>
            <a:r>
              <a:rPr lang="en-US" altLang="zh-CN" sz="2000" dirty="0" smtClean="0">
                <a:solidFill>
                  <a:srgbClr val="00B050"/>
                </a:solidFill>
                <a:latin typeface="+mn-ea"/>
              </a:rPr>
              <a:t>2021</a:t>
            </a:r>
            <a:r>
              <a:rPr lang="zh-CN" altLang="en-US" sz="2000" dirty="0" smtClean="0">
                <a:solidFill>
                  <a:srgbClr val="00B050"/>
                </a:solidFill>
                <a:latin typeface="+mn-ea"/>
              </a:rPr>
              <a:t>年</a:t>
            </a:r>
            <a:r>
              <a:rPr lang="en-US" altLang="zh-CN" sz="2000" dirty="0" smtClean="0">
                <a:solidFill>
                  <a:srgbClr val="00B050"/>
                </a:solidFill>
                <a:latin typeface="+mn-ea"/>
              </a:rPr>
              <a:t>10</a:t>
            </a:r>
            <a:r>
              <a:rPr lang="zh-CN" altLang="en-US" sz="2000" dirty="0" smtClean="0">
                <a:solidFill>
                  <a:srgbClr val="00B050"/>
                </a:solidFill>
                <a:latin typeface="+mn-ea"/>
              </a:rPr>
              <a:t>月1</a:t>
            </a:r>
            <a:r>
              <a:rPr lang="en-US" altLang="zh-CN" sz="2000" dirty="0">
                <a:solidFill>
                  <a:srgbClr val="00B050"/>
                </a:solidFill>
                <a:latin typeface="+mn-ea"/>
              </a:rPr>
              <a:t>1</a:t>
            </a:r>
            <a:r>
              <a:rPr lang="zh-CN" altLang="en-US" sz="2000" dirty="0" smtClean="0">
                <a:solidFill>
                  <a:srgbClr val="00B050"/>
                </a:solidFill>
                <a:latin typeface="+mn-ea"/>
              </a:rPr>
              <a:t>日  至  </a:t>
            </a:r>
            <a:r>
              <a:rPr lang="en-US" altLang="zh-CN" sz="2000" dirty="0" smtClean="0">
                <a:solidFill>
                  <a:srgbClr val="00B050"/>
                </a:solidFill>
                <a:latin typeface="+mn-ea"/>
              </a:rPr>
              <a:t>2021</a:t>
            </a:r>
            <a:r>
              <a:rPr lang="zh-CN" altLang="en-US" sz="2000" dirty="0" smtClean="0">
                <a:solidFill>
                  <a:srgbClr val="00B050"/>
                </a:solidFill>
                <a:latin typeface="+mn-ea"/>
              </a:rPr>
              <a:t>年12月</a:t>
            </a:r>
            <a:r>
              <a:rPr lang="en-US" altLang="zh-CN" sz="2000" dirty="0">
                <a:solidFill>
                  <a:srgbClr val="00B050"/>
                </a:solidFill>
                <a:latin typeface="+mn-ea"/>
              </a:rPr>
              <a:t>2</a:t>
            </a:r>
            <a:r>
              <a:rPr lang="en-US" altLang="zh-CN" sz="2000" dirty="0" smtClean="0">
                <a:solidFill>
                  <a:srgbClr val="00B050"/>
                </a:solidFill>
                <a:latin typeface="+mn-ea"/>
              </a:rPr>
              <a:t>5</a:t>
            </a:r>
            <a:r>
              <a:rPr lang="zh-CN" altLang="en-US" sz="2000" dirty="0" smtClean="0">
                <a:solidFill>
                  <a:srgbClr val="00B050"/>
                </a:solidFill>
                <a:latin typeface="+mn-ea"/>
              </a:rPr>
              <a:t>日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（二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）调整</a:t>
            </a:r>
            <a:r>
              <a:rPr lang="zh-CN" altLang="en-US" sz="2000" dirty="0" smtClean="0">
                <a:solidFill>
                  <a:srgbClr val="FF0000"/>
                </a:solidFill>
                <a:latin typeface="+mn-ea"/>
              </a:rPr>
              <a:t>大学生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预缴制度：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自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2022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年度起，我市新入学大学生缴费实行</a:t>
            </a:r>
            <a:r>
              <a:rPr lang="zh-CN" altLang="en-US" sz="2000" dirty="0" smtClean="0">
                <a:solidFill>
                  <a:srgbClr val="FF0000"/>
                </a:solidFill>
                <a:latin typeface="+mn-ea"/>
              </a:rPr>
              <a:t>按年度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逐年缴费。以往已经按学制年数一次性缴费的大学生不需补缴。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cxnSp>
        <p:nvCxnSpPr>
          <p:cNvPr id="6" name="直接连接符 5"/>
          <p:cNvCxnSpPr/>
          <p:nvPr>
            <p:custDataLst>
              <p:tags r:id="rId5"/>
            </p:custDataLst>
          </p:nvPr>
        </p:nvCxnSpPr>
        <p:spPr>
          <a:xfrm>
            <a:off x="1494790" y="1958975"/>
            <a:ext cx="0" cy="3070225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901429" y="406800"/>
            <a:ext cx="10666683" cy="86360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三</a:t>
            </a:r>
            <a:r>
              <a:rPr lang="zh-CN" altLang="zh-CN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zh-CN" altLang="zh-CN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参保</a:t>
            </a:r>
            <a:r>
              <a:rPr lang="zh-CN" altLang="zh-CN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缴费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期</a:t>
            </a:r>
            <a:endParaRPr lang="zh-CN" altLang="zh-CN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10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2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7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8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9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9" name="文本框 4"/>
          <p:cNvSpPr txBox="1"/>
          <p:nvPr>
            <p:custDataLst>
              <p:tags r:id="rId4"/>
            </p:custDataLst>
          </p:nvPr>
        </p:nvSpPr>
        <p:spPr>
          <a:xfrm>
            <a:off x="1725294" y="1607284"/>
            <a:ext cx="8740775" cy="3257794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000" dirty="0">
                <a:latin typeface="+mn-ea"/>
              </a:rPr>
              <a:t>1.</a:t>
            </a:r>
            <a:r>
              <a:rPr lang="zh-CN" altLang="en-US" sz="2000" dirty="0">
                <a:latin typeface="+mn-ea"/>
              </a:rPr>
              <a:t>符合条件的参保人员未在预缴期内参保的</a:t>
            </a:r>
            <a:r>
              <a:rPr lang="zh-CN" altLang="en-US" sz="2000" dirty="0" smtClean="0">
                <a:latin typeface="+mn-ea"/>
              </a:rPr>
              <a:t>，可</a:t>
            </a:r>
            <a:r>
              <a:rPr lang="zh-CN" altLang="en-US" sz="2000" dirty="0">
                <a:latin typeface="+mn-ea"/>
              </a:rPr>
              <a:t>在缴费年度的</a:t>
            </a:r>
            <a:r>
              <a:rPr lang="zh-CN" altLang="en-US" sz="2000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+mn-ea"/>
              </a:rPr>
              <a:t>月</a:t>
            </a:r>
            <a:r>
              <a:rPr lang="zh-CN" altLang="en-US" sz="2000" dirty="0" smtClean="0">
                <a:solidFill>
                  <a:srgbClr val="FF0000"/>
                </a:solidFill>
                <a:latin typeface="+mn-ea"/>
              </a:rPr>
              <a:t>至9月</a:t>
            </a:r>
            <a:r>
              <a:rPr lang="zh-CN" altLang="en-US" sz="2000" dirty="0">
                <a:latin typeface="+mn-ea"/>
              </a:rPr>
              <a:t>补缴当年度的医疗保险费</a:t>
            </a:r>
            <a:r>
              <a:rPr lang="zh-CN" altLang="en-US" sz="2000" dirty="0" smtClean="0">
                <a:latin typeface="+mn-ea"/>
              </a:rPr>
              <a:t>，自</a:t>
            </a:r>
            <a:r>
              <a:rPr lang="zh-CN" altLang="en-US" sz="2000" dirty="0">
                <a:latin typeface="+mn-ea"/>
              </a:rPr>
              <a:t>补费满</a:t>
            </a:r>
            <a:r>
              <a:rPr lang="zh-CN" altLang="en-US" sz="2000" dirty="0">
                <a:solidFill>
                  <a:srgbClr val="00B050"/>
                </a:solidFill>
                <a:latin typeface="+mn-ea"/>
              </a:rPr>
              <a:t>2个月后的次月1日</a:t>
            </a:r>
            <a:r>
              <a:rPr lang="zh-CN" altLang="en-US" sz="2000" dirty="0">
                <a:latin typeface="+mn-ea"/>
              </a:rPr>
              <a:t>起开始享受城乡居民基本医疗保险待遇。</a:t>
            </a:r>
            <a:r>
              <a:rPr lang="zh-CN" altLang="en-US" sz="2000" dirty="0" smtClean="0">
                <a:latin typeface="+mn-ea"/>
              </a:rPr>
              <a:t>（学生需</a:t>
            </a:r>
            <a:r>
              <a:rPr lang="zh-CN" altLang="en-US" sz="2000" dirty="0">
                <a:latin typeface="+mn-ea"/>
              </a:rPr>
              <a:t>提供学校开具的</a:t>
            </a:r>
            <a:r>
              <a:rPr lang="zh-CN" altLang="en-US" sz="2000" dirty="0">
                <a:solidFill>
                  <a:srgbClr val="FF0000"/>
                </a:solidFill>
                <a:latin typeface="+mn-ea"/>
              </a:rPr>
              <a:t>学籍</a:t>
            </a:r>
            <a:r>
              <a:rPr lang="zh-CN" altLang="en-US" sz="2000" dirty="0" smtClean="0">
                <a:solidFill>
                  <a:srgbClr val="FF0000"/>
                </a:solidFill>
                <a:latin typeface="+mn-ea"/>
              </a:rPr>
              <a:t>证明</a:t>
            </a:r>
            <a:r>
              <a:rPr lang="zh-CN" altLang="en-US" sz="2000" dirty="0" smtClean="0">
                <a:latin typeface="+mn-ea"/>
              </a:rPr>
              <a:t>办理手续。 </a:t>
            </a:r>
            <a:r>
              <a:rPr lang="zh-CN" altLang="en-US" sz="2000" dirty="0">
                <a:latin typeface="+mn-ea"/>
              </a:rPr>
              <a:t>）</a:t>
            </a:r>
            <a:endParaRPr lang="en-US" altLang="zh-CN" sz="2000" dirty="0" smtClean="0"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zh-CN" sz="2000" dirty="0" smtClean="0">
                <a:latin typeface="+mn-ea"/>
              </a:rPr>
              <a:t>2.</a:t>
            </a:r>
            <a:r>
              <a:rPr lang="zh-CN" altLang="en-US" sz="2000" dirty="0" smtClean="0">
                <a:latin typeface="+mn-ea"/>
              </a:rPr>
              <a:t> 逾期</a:t>
            </a:r>
            <a:r>
              <a:rPr lang="zh-CN" altLang="en-US" sz="2000" dirty="0">
                <a:latin typeface="+mn-ea"/>
              </a:rPr>
              <a:t>参保等待期在年内计算</a:t>
            </a:r>
            <a:r>
              <a:rPr lang="zh-CN" altLang="en-US" sz="2000" dirty="0" smtClean="0">
                <a:latin typeface="+mn-ea"/>
              </a:rPr>
              <a:t>，只要</a:t>
            </a:r>
            <a:r>
              <a:rPr lang="zh-CN" altLang="en-US" sz="2000" dirty="0">
                <a:latin typeface="+mn-ea"/>
              </a:rPr>
              <a:t>在预缴期内缴纳下一年度保费，就可以</a:t>
            </a:r>
            <a:r>
              <a:rPr lang="zh-CN" altLang="en-US" sz="2000" dirty="0" smtClean="0">
                <a:latin typeface="+mn-ea"/>
              </a:rPr>
              <a:t>从</a:t>
            </a:r>
            <a:r>
              <a:rPr lang="en-US" altLang="zh-CN" sz="2000" dirty="0" smtClean="0">
                <a:solidFill>
                  <a:srgbClr val="00B050"/>
                </a:solidFill>
                <a:latin typeface="+mn-ea"/>
              </a:rPr>
              <a:t>1</a:t>
            </a:r>
            <a:r>
              <a:rPr lang="zh-CN" altLang="en-US" sz="2000" dirty="0">
                <a:solidFill>
                  <a:srgbClr val="00B050"/>
                </a:solidFill>
                <a:latin typeface="+mn-ea"/>
              </a:rPr>
              <a:t>月</a:t>
            </a:r>
            <a:r>
              <a:rPr lang="en-US" altLang="zh-CN" sz="2000" dirty="0">
                <a:solidFill>
                  <a:srgbClr val="00B050"/>
                </a:solidFill>
                <a:latin typeface="+mn-ea"/>
              </a:rPr>
              <a:t>1</a:t>
            </a:r>
            <a:r>
              <a:rPr lang="zh-CN" altLang="en-US" sz="2000" dirty="0">
                <a:solidFill>
                  <a:srgbClr val="00B050"/>
                </a:solidFill>
                <a:latin typeface="+mn-ea"/>
              </a:rPr>
              <a:t>日</a:t>
            </a:r>
            <a:r>
              <a:rPr lang="zh-CN" altLang="en-US" sz="2000" dirty="0">
                <a:latin typeface="+mn-ea"/>
              </a:rPr>
              <a:t>起享受待遇。</a:t>
            </a:r>
          </a:p>
        </p:txBody>
      </p:sp>
      <p:cxnSp>
        <p:nvCxnSpPr>
          <p:cNvPr id="6" name="直接连接符 5"/>
          <p:cNvCxnSpPr/>
          <p:nvPr>
            <p:custDataLst>
              <p:tags r:id="rId5"/>
            </p:custDataLst>
          </p:nvPr>
        </p:nvCxnSpPr>
        <p:spPr>
          <a:xfrm>
            <a:off x="1494790" y="1958975"/>
            <a:ext cx="0" cy="3070225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901429" y="406800"/>
            <a:ext cx="10666683" cy="86360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四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逾期参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保</a:t>
            </a: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等待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期和手续办理</a:t>
            </a:r>
            <a:endParaRPr lang="zh-CN" altLang="en-US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10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2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7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8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9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057910" y="494665"/>
            <a:ext cx="8475345" cy="86360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五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en-US" altLang="zh-CN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2022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年城居基本医保</a:t>
            </a:r>
            <a:r>
              <a:rPr lang="zh-CN" altLang="en-US" sz="2800" spc="300" dirty="0">
                <a:solidFill>
                  <a:srgbClr val="0070C0"/>
                </a:solidFill>
              </a:rPr>
              <a:t>住院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待遇标准</a:t>
            </a:r>
            <a:endParaRPr lang="zh-CN" altLang="en-US" sz="1800" spc="300" dirty="0">
              <a:solidFill>
                <a:srgbClr val="00B050"/>
              </a:solidFill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93541051"/>
              </p:ext>
            </p:extLst>
          </p:nvPr>
        </p:nvGraphicFramePr>
        <p:xfrm>
          <a:off x="1102043" y="1494028"/>
          <a:ext cx="9890760" cy="4205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4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7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87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64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468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9276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承保人群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本地</a:t>
                      </a:r>
                      <a:r>
                        <a:rPr lang="zh-CN" sz="16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医院级别</a:t>
                      </a:r>
                      <a:endParaRPr lang="zh-CN" altLang="en-US" sz="16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异地</a:t>
                      </a: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就医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9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住院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附一</a:t>
                      </a:r>
                      <a:endParaRPr lang="en-US" altLang="zh-CN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附</a:t>
                      </a: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二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其它三甲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其他三级医院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二级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一级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基层医疗机构（家庭病床）、护理院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依规</a:t>
                      </a:r>
                      <a:r>
                        <a:rPr lang="zh-CN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转诊</a:t>
                      </a:r>
                      <a:endParaRPr lang="zh-CN" altLang="en-US" sz="16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未依规</a:t>
                      </a:r>
                      <a:r>
                        <a:rPr lang="zh-CN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转诊</a:t>
                      </a:r>
                      <a:endParaRPr lang="zh-CN" altLang="en-US" sz="16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 smtClean="0">
                          <a:solidFill>
                            <a:srgbClr val="00B0F0"/>
                          </a:solidFill>
                          <a:latin typeface="+mn-ea"/>
                          <a:ea typeface="+mn-ea"/>
                        </a:rPr>
                        <a:t>未成年</a:t>
                      </a:r>
                      <a:r>
                        <a:rPr lang="zh-CN" altLang="en-US" sz="1600" b="0" dirty="0" smtClean="0">
                          <a:solidFill>
                            <a:srgbClr val="00B0F0"/>
                          </a:solidFill>
                          <a:latin typeface="+mn-ea"/>
                          <a:ea typeface="+mn-ea"/>
                        </a:rPr>
                        <a:t>居民</a:t>
                      </a:r>
                      <a:endParaRPr lang="en-US" altLang="zh-CN" sz="1600" b="0" dirty="0" smtClean="0">
                        <a:solidFill>
                          <a:srgbClr val="00B0F0"/>
                        </a:solidFill>
                        <a:latin typeface="+mn-ea"/>
                        <a:ea typeface="+mn-ea"/>
                      </a:endParaRPr>
                    </a:p>
                    <a:p>
                      <a:pPr indent="0" algn="ctr">
                        <a:buNone/>
                      </a:pPr>
                      <a:endParaRPr lang="zh-CN" sz="1600" b="0" dirty="0">
                        <a:solidFill>
                          <a:srgbClr val="00B0F0"/>
                        </a:solidFill>
                        <a:latin typeface="+mn-ea"/>
                        <a:ea typeface="+mn-ea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B0F0"/>
                          </a:solidFill>
                          <a:latin typeface="+mn-ea"/>
                          <a:ea typeface="+mn-ea"/>
                        </a:rPr>
                        <a:t>大学生</a:t>
                      </a:r>
                      <a:endParaRPr lang="en-US" altLang="en-US" sz="1600" b="0" dirty="0">
                        <a:solidFill>
                          <a:srgbClr val="00B0F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起</a:t>
                      </a: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付</a:t>
                      </a: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标准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300</a:t>
                      </a:r>
                      <a:r>
                        <a:rPr lang="zh-CN" altLang="en-US" sz="16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6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200</a:t>
                      </a:r>
                      <a:r>
                        <a:rPr lang="zh-CN" altLang="en-US" sz="16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6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lang="zh-CN" altLang="en-US" sz="16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6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lang="zh-CN" altLang="en-US" sz="16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6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1500</a:t>
                      </a: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元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2000</a:t>
                      </a: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元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0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报销</a:t>
                      </a: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比例</a:t>
                      </a:r>
                      <a:endParaRPr lang="zh-CN" altLang="en-US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75%</a:t>
                      </a:r>
                      <a:endParaRPr lang="en-US" altLang="en-US" sz="16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85%</a:t>
                      </a:r>
                      <a:endParaRPr lang="en-US" altLang="en-US" sz="16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90%</a:t>
                      </a:r>
                      <a:endParaRPr lang="en-US" altLang="en-US" sz="16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95%</a:t>
                      </a:r>
                      <a:endParaRPr lang="en-US" altLang="en-US" sz="16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70%</a:t>
                      </a:r>
                      <a:endParaRPr lang="en-US" altLang="en-US" sz="1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60%</a:t>
                      </a:r>
                      <a:endParaRPr lang="en-US" altLang="en-US" sz="1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7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支付</a:t>
                      </a: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限额</a:t>
                      </a:r>
                      <a:endParaRPr lang="zh-CN" altLang="en-US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20万元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26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成年居民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起</a:t>
                      </a: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付</a:t>
                      </a: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标准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1200</a:t>
                      </a: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850</a:t>
                      </a: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600</a:t>
                      </a: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500</a:t>
                      </a: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300</a:t>
                      </a: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endParaRPr lang="en-US" altLang="en-US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1500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元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2000</a:t>
                      </a:r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元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88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报销</a:t>
                      </a: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比例</a:t>
                      </a:r>
                      <a:endParaRPr lang="zh-CN" altLang="en-US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65</a:t>
                      </a: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%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70%</a:t>
                      </a:r>
                      <a:endParaRPr lang="en-US" altLang="en-US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80%</a:t>
                      </a:r>
                      <a:endParaRPr lang="en-US" altLang="en-US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85%</a:t>
                      </a:r>
                      <a:endParaRPr lang="en-US" altLang="en-US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90%</a:t>
                      </a:r>
                      <a:endParaRPr lang="en-US" altLang="en-US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50%</a:t>
                      </a:r>
                      <a:endParaRPr lang="en-US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40%</a:t>
                      </a:r>
                      <a:endParaRPr lang="en-US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8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支付</a:t>
                      </a:r>
                      <a:r>
                        <a:rPr lang="zh-CN" altLang="zh-CN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限额</a:t>
                      </a:r>
                      <a:endParaRPr lang="zh-CN" altLang="en-US" sz="16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15万元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1352550" y="5774055"/>
            <a:ext cx="9001125" cy="65532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1400" b="0" spc="300" dirty="0">
                <a:solidFill>
                  <a:schemeClr val="tx1"/>
                </a:solidFill>
              </a:rPr>
              <a:t>大学生寒暑假（包括休学）期间户籍地住院待遇同本地医院住院待遇。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10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2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7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8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9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623254" y="610000"/>
            <a:ext cx="10944224" cy="86360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六、</a:t>
            </a:r>
            <a:r>
              <a:rPr lang="en-US" altLang="zh-CN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2022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年</a:t>
            </a: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城居医保</a:t>
            </a:r>
            <a:r>
              <a:rPr lang="zh-CN" altLang="en-US" sz="2800" spc="300" dirty="0">
                <a:solidFill>
                  <a:srgbClr val="0070C0"/>
                </a:solidFill>
              </a:rPr>
              <a:t>大病</a:t>
            </a: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待遇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标准</a:t>
            </a:r>
            <a:endParaRPr lang="zh-CN" altLang="en-US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5"/>
            </p:custDataLst>
          </p:nvPr>
        </p:nvGraphicFramePr>
        <p:xfrm>
          <a:off x="896620" y="1821180"/>
          <a:ext cx="10493375" cy="3028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2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6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6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7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562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人员类别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起付标准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支付比例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03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0至5万元（含5万元）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5万元至10万元（含10万元）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10万元以上部分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7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非困难群体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0" dirty="0" smtClean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2022</a:t>
                      </a: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年度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ea typeface="微软雅黑" panose="020B0503020204020204" charset="-122"/>
                        <a:cs typeface="+mn-lt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600" b="0" dirty="0" smtClean="0">
                          <a:solidFill>
                            <a:srgbClr val="FF0000"/>
                          </a:solidFill>
                          <a:ea typeface="微软雅黑" panose="020B0503020204020204" charset="-122"/>
                          <a:cs typeface="+mn-lt"/>
                        </a:rPr>
                        <a:t>（</a:t>
                      </a:r>
                      <a:r>
                        <a:rPr lang="en-US" altLang="zh-CN" sz="1600" b="0" dirty="0" smtClean="0">
                          <a:solidFill>
                            <a:srgbClr val="FF0000"/>
                          </a:solidFill>
                          <a:ea typeface="微软雅黑" panose="020B0503020204020204" charset="-122"/>
                          <a:cs typeface="+mn-lt"/>
                        </a:rPr>
                        <a:t>20900</a:t>
                      </a:r>
                      <a:r>
                        <a:rPr lang="zh-CN" altLang="en-US" sz="1600" b="0" dirty="0" smtClean="0">
                          <a:solidFill>
                            <a:srgbClr val="FF0000"/>
                          </a:solidFill>
                          <a:ea typeface="微软雅黑" panose="020B0503020204020204" charset="-122"/>
                          <a:cs typeface="+mn-lt"/>
                        </a:rPr>
                        <a:t>元</a:t>
                      </a:r>
                      <a:r>
                        <a:rPr lang="zh-CN" altLang="en-US" sz="1600" b="0" dirty="0">
                          <a:solidFill>
                            <a:srgbClr val="FF0000"/>
                          </a:solidFill>
                          <a:ea typeface="微软雅黑" panose="020B0503020204020204" charset="-122"/>
                          <a:cs typeface="+mn-lt"/>
                        </a:rPr>
                        <a:t>）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60%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65%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70%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85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ea typeface="微软雅黑" panose="020B0503020204020204" charset="-122"/>
                        </a:rPr>
                        <a:t>困难群体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ea typeface="微软雅黑" panose="020B0503020204020204" charset="-12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600" b="0" dirty="0" smtClean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2022</a:t>
                      </a: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年度</a:t>
                      </a:r>
                      <a:endParaRPr lang="zh-CN" altLang="en-US" sz="1600" b="0" dirty="0">
                        <a:solidFill>
                          <a:srgbClr val="000000"/>
                        </a:solidFill>
                        <a:ea typeface="微软雅黑" panose="020B0503020204020204" charset="-122"/>
                        <a:cs typeface="+mn-lt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600" b="0" dirty="0" smtClean="0">
                          <a:solidFill>
                            <a:srgbClr val="FF0000"/>
                          </a:solidFill>
                          <a:ea typeface="微软雅黑" panose="020B0503020204020204" charset="-122"/>
                          <a:cs typeface="+mn-lt"/>
                        </a:rPr>
                        <a:t>（</a:t>
                      </a:r>
                      <a:r>
                        <a:rPr lang="en-US" altLang="zh-CN" sz="1600" b="0" dirty="0" smtClean="0">
                          <a:solidFill>
                            <a:srgbClr val="FF0000"/>
                          </a:solidFill>
                          <a:ea typeface="微软雅黑" panose="020B0503020204020204" charset="-122"/>
                          <a:cs typeface="+mn-lt"/>
                        </a:rPr>
                        <a:t>10450</a:t>
                      </a:r>
                      <a:r>
                        <a:rPr lang="zh-CN" altLang="en-US" sz="1600" b="0" dirty="0" smtClean="0">
                          <a:solidFill>
                            <a:srgbClr val="FF0000"/>
                          </a:solidFill>
                          <a:ea typeface="微软雅黑" panose="020B0503020204020204" charset="-122"/>
                          <a:cs typeface="+mn-lt"/>
                        </a:rPr>
                        <a:t>元</a:t>
                      </a:r>
                      <a:r>
                        <a:rPr lang="zh-CN" altLang="en-US" sz="1600" b="0" dirty="0">
                          <a:solidFill>
                            <a:srgbClr val="FF0000"/>
                          </a:solidFill>
                          <a:ea typeface="微软雅黑" panose="020B0503020204020204" charset="-122"/>
                          <a:cs typeface="+mn-lt"/>
                        </a:rPr>
                        <a:t>）</a:t>
                      </a: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a typeface="微软雅黑" panose="020B0503020204020204" charset="-122"/>
                          <a:cs typeface="+mn-lt"/>
                        </a:rPr>
                        <a:t>70%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ea typeface="微软雅黑" panose="020B0503020204020204" charset="-122"/>
                        <a:cs typeface="+mn-lt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896620" y="5133975"/>
            <a:ext cx="10671810" cy="883391"/>
          </a:xfrm>
          <a:prstGeom prst="rect">
            <a:avLst/>
          </a:prstGeom>
        </p:spPr>
        <p:txBody>
          <a:bodyPr wrap="square" anchor="ctr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en-US" altLang="zh-CN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ea"/>
              </a:rPr>
              <a:t>1.</a:t>
            </a:r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+mn-ea"/>
                <a:sym typeface="+mn-ea"/>
              </a:rPr>
              <a:t>大病保险的支付范围：参保人员发生的合规医疗费用，经城乡居民基本医疗保险按规定支付后，个人负担超过起付标准部分。</a:t>
            </a:r>
            <a:endParaRPr lang="zh-CN" altLang="en-US" sz="1600" b="0" spc="3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+mn-ea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10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2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7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8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9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670879" y="705250"/>
            <a:ext cx="10944224" cy="863600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七、</a:t>
            </a:r>
            <a:r>
              <a:rPr lang="en-US" altLang="zh-CN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2022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年城</a:t>
            </a: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居基本医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保</a:t>
            </a:r>
            <a:r>
              <a:rPr lang="zh-CN" altLang="en-US" sz="2800" spc="300" dirty="0" smtClean="0">
                <a:solidFill>
                  <a:srgbClr val="0070C0"/>
                </a:solidFill>
                <a:sym typeface="+mn-ea"/>
              </a:rPr>
              <a:t>普通门诊与</a:t>
            </a:r>
            <a:r>
              <a:rPr lang="zh-CN" altLang="zh-CN" sz="2800" dirty="0" smtClean="0">
                <a:solidFill>
                  <a:srgbClr val="0070C0"/>
                </a:solidFill>
                <a:sym typeface="+mn-ea"/>
              </a:rPr>
              <a:t>“两病”</a:t>
            </a:r>
            <a:r>
              <a:rPr lang="zh-CN" altLang="zh-CN" sz="2800" dirty="0" smtClean="0">
                <a:sym typeface="+mn-ea"/>
              </a:rPr>
              <a:t>补助待遇</a:t>
            </a:r>
            <a:endParaRPr lang="zh-CN" altLang="en-US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943610" y="5598795"/>
            <a:ext cx="10671810" cy="711200"/>
          </a:xfrm>
          <a:prstGeom prst="rect">
            <a:avLst/>
          </a:prstGeom>
        </p:spPr>
        <p:txBody>
          <a:bodyPr wrap="square" anchor="ctr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en-US" altLang="zh-CN" sz="1600" dirty="0">
                <a:sym typeface="+mn-ea"/>
              </a:rPr>
              <a:t>    </a:t>
            </a:r>
            <a:r>
              <a:rPr lang="zh-CN" altLang="zh-CN" sz="1600" dirty="0">
                <a:sym typeface="+mn-ea"/>
              </a:rPr>
              <a:t>政策解读：①同时患有“两病”人员，按糖尿病限额执行。限额不滚存、不累计。</a:t>
            </a:r>
            <a:endParaRPr lang="zh-CN" altLang="en-US" sz="1600" b="0" spc="3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+mn-ea"/>
              <a:sym typeface="+mn-ea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1294765" y="1829630"/>
          <a:ext cx="9544050" cy="3735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2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0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4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39165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补助病种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起付标准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支付比例</a:t>
                      </a:r>
                      <a:endParaRPr lang="en-US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支付限额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定点医疗机构范围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195">
                <a:tc rowSpan="3"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普通门诊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r>
                        <a:rPr lang="en-US" altLang="zh-CN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季</a:t>
                      </a: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lang="en-US" altLang="zh-CN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%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人员类别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符合条件的医疗保险定点二级及以下公立综合医院（包括校门诊部、校卫生所），公立的社区卫生服务机构、乡镇卫生院和村卫生室。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510">
                <a:tc gridSpan="2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未成年和大学生</a:t>
                      </a:r>
                      <a:endParaRPr lang="en-US" altLang="en-US" sz="16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成年居民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935">
                <a:tc gridSpan="2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r>
                        <a:rPr lang="en-US" altLang="zh-CN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季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r>
                        <a:rPr lang="en-US" altLang="zh-CN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季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44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两病</a:t>
                      </a:r>
                      <a:endParaRPr lang="en-US" altLang="zh-CN" sz="18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高血压</a:t>
                      </a:r>
                      <a:endParaRPr lang="zh-CN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65</a:t>
                      </a:r>
                      <a:r>
                        <a:rPr lang="en-US" altLang="zh-CN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%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800" b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lang="zh-CN" altLang="en-US" sz="1800" b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r>
                        <a:rPr lang="en-US" altLang="zh-CN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季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45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effectLst/>
                          <a:latin typeface="+mn-ea"/>
                          <a:ea typeface="+mn-ea"/>
                          <a:cs typeface="宋体" panose="02010600030101010101" pitchFamily="2" charset="-122"/>
                        </a:rPr>
                        <a:t>糖尿病</a:t>
                      </a:r>
                      <a:endParaRPr lang="zh-CN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800" b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200</a:t>
                      </a:r>
                      <a:r>
                        <a:rPr lang="zh-CN" altLang="en-US" sz="1800" b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元</a:t>
                      </a:r>
                      <a:r>
                        <a:rPr lang="en-US" altLang="zh-CN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8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季</a:t>
                      </a:r>
                      <a:endParaRPr lang="en-US" altLang="en-US" sz="1800" b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1049000" y="49213"/>
            <a:ext cx="925513" cy="919162"/>
            <a:chOff x="11049000" y="49213"/>
            <a:chExt cx="925513" cy="919162"/>
          </a:xfrm>
        </p:grpSpPr>
        <p:sp>
          <p:nvSpPr>
            <p:cNvPr id="10" name="等腰三角形 9"/>
            <p:cNvSpPr/>
            <p:nvPr>
              <p:custDataLst>
                <p:tags r:id="rId10"/>
              </p:custDataLst>
            </p:nvPr>
          </p:nvSpPr>
          <p:spPr>
            <a:xfrm rot="20520000" flipV="1">
              <a:off x="11496675" y="557213"/>
              <a:ext cx="468313" cy="41116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 rot="4920000" flipV="1">
              <a:off x="11683207" y="67469"/>
              <a:ext cx="309562" cy="27305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2" name="等腰三角形 11"/>
            <p:cNvSpPr/>
            <p:nvPr>
              <p:custDataLst>
                <p:tags r:id="rId12"/>
              </p:custDataLst>
            </p:nvPr>
          </p:nvSpPr>
          <p:spPr>
            <a:xfrm rot="8040000" flipV="1">
              <a:off x="11030744" y="362744"/>
              <a:ext cx="309562" cy="2730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grpSp>
        <p:nvGrpSpPr>
          <p:cNvPr id="13" name="组合 13"/>
          <p:cNvGrpSpPr/>
          <p:nvPr>
            <p:custDataLst>
              <p:tags r:id="rId3"/>
            </p:custDataLst>
          </p:nvPr>
        </p:nvGrpSpPr>
        <p:grpSpPr bwMode="auto">
          <a:xfrm>
            <a:off x="115888" y="5864225"/>
            <a:ext cx="925512" cy="920750"/>
            <a:chOff x="183" y="9236"/>
            <a:chExt cx="1458" cy="1449"/>
          </a:xfrm>
        </p:grpSpPr>
        <p:sp>
          <p:nvSpPr>
            <p:cNvPr id="14" name="等腰三角形 13"/>
            <p:cNvSpPr/>
            <p:nvPr>
              <p:custDataLst>
                <p:tags r:id="rId7"/>
              </p:custDataLst>
            </p:nvPr>
          </p:nvSpPr>
          <p:spPr>
            <a:xfrm rot="20520000" flipV="1">
              <a:off x="888" y="10035"/>
              <a:ext cx="735" cy="64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5" name="等腰三角形 14"/>
            <p:cNvSpPr/>
            <p:nvPr>
              <p:custDataLst>
                <p:tags r:id="rId8"/>
              </p:custDataLst>
            </p:nvPr>
          </p:nvSpPr>
          <p:spPr>
            <a:xfrm rot="4920000" flipV="1">
              <a:off x="1177" y="9262"/>
              <a:ext cx="487" cy="43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16" name="等腰三角形 15"/>
            <p:cNvSpPr/>
            <p:nvPr>
              <p:custDataLst>
                <p:tags r:id="rId9"/>
              </p:custDataLst>
            </p:nvPr>
          </p:nvSpPr>
          <p:spPr>
            <a:xfrm rot="8040000" flipV="1">
              <a:off x="152" y="9727"/>
              <a:ext cx="487" cy="43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</p:grp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671195" y="495300"/>
            <a:ext cx="10944225" cy="680085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sz="2800">
                <a:ea typeface="微软雅黑" panose="020B0503020204020204" charset="-122"/>
                <a:cs typeface="+mj-lt"/>
                <a:sym typeface="+mn-ea"/>
              </a:rPr>
              <a:t>八、</a:t>
            </a:r>
            <a:r>
              <a:rPr lang="en-US" altLang="zh-CN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2022</a:t>
            </a:r>
            <a:r>
              <a:rPr lang="zh-CN" altLang="en-US" sz="2800" spc="3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年</a:t>
            </a:r>
            <a:r>
              <a:rPr lang="zh-CN" sz="2800">
                <a:ea typeface="微软雅黑" panose="020B0503020204020204" charset="-122"/>
                <a:cs typeface="+mj-lt"/>
                <a:sym typeface="+mn-ea"/>
              </a:rPr>
              <a:t>城乡居民基本医保门诊规定病种</a:t>
            </a:r>
            <a:r>
              <a:rPr lang="zh-CN" sz="28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a typeface="微软雅黑" panose="020B0503020204020204" charset="-122"/>
                <a:cs typeface="+mj-lt"/>
                <a:sym typeface="+mn-ea"/>
              </a:rPr>
              <a:t>Ⅰ</a:t>
            </a:r>
            <a:r>
              <a:rPr lang="zh-CN" sz="2800">
                <a:ea typeface="微软雅黑" panose="020B0503020204020204" charset="-122"/>
                <a:cs typeface="+mj-lt"/>
                <a:sym typeface="+mn-ea"/>
              </a:rPr>
              <a:t>类（</a:t>
            </a:r>
            <a:r>
              <a:rPr lang="zh-CN" sz="2800">
                <a:solidFill>
                  <a:srgbClr val="0070C0"/>
                </a:solidFill>
                <a:ea typeface="微软雅黑" panose="020B0503020204020204" charset="-122"/>
                <a:cs typeface="+mj-lt"/>
                <a:sym typeface="+mn-ea"/>
              </a:rPr>
              <a:t>慢性病</a:t>
            </a:r>
            <a:r>
              <a:rPr lang="zh-CN" sz="2800">
                <a:ea typeface="微软雅黑" panose="020B0503020204020204" charset="-122"/>
                <a:cs typeface="+mj-lt"/>
                <a:sym typeface="+mn-ea"/>
              </a:rPr>
              <a:t>）待遇</a:t>
            </a:r>
            <a:endParaRPr lang="zh-CN" altLang="en-US" sz="2800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943610" y="5598795"/>
            <a:ext cx="10671810" cy="711200"/>
          </a:xfrm>
          <a:prstGeom prst="rect">
            <a:avLst/>
          </a:prstGeom>
        </p:spPr>
        <p:txBody>
          <a:bodyPr wrap="square" anchor="ctr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400" b="1"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en-US" altLang="zh-CN" sz="1600" dirty="0">
                <a:sym typeface="+mn-ea"/>
              </a:rPr>
              <a:t> </a:t>
            </a:r>
            <a:endParaRPr lang="zh-CN" altLang="en-US" sz="1600" b="0" spc="3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+mn-ea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6"/>
            </p:custDataLst>
          </p:nvPr>
        </p:nvGraphicFramePr>
        <p:xfrm>
          <a:off x="1131570" y="1265555"/>
          <a:ext cx="10198100" cy="4997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5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1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5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序号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补助病种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统筹基金支付比例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支付限额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5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gradFill>
                            <a:gsLst>
                              <a:gs pos="0">
                                <a:srgbClr val="E30000"/>
                              </a:gs>
                              <a:gs pos="100000">
                                <a:srgbClr val="760303"/>
                              </a:gs>
                            </a:gsLst>
                            <a:lin scaled="0"/>
                          </a:gra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未成年人、大学生</a:t>
                      </a:r>
                      <a:endParaRPr lang="en-US" altLang="en-US" sz="1600" b="0">
                        <a:gradFill>
                          <a:gsLst>
                            <a:gs pos="0">
                              <a:srgbClr val="E30000"/>
                            </a:gs>
                            <a:gs pos="100000">
                              <a:srgbClr val="760303"/>
                            </a:gs>
                          </a:gsLst>
                          <a:lin scaled="0"/>
                        </a:gra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成年人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精神分裂症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65%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1200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1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冠心病（专指心肌梗塞和心绞痛）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65%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1200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高血压（Ⅲ期合并症）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65%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1200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1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类风湿性关节炎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65%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1200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糖尿病（具有合并症和并发症）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—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65%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1200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系统性红斑狼疮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—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65%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1200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强直性脊柱炎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65%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1000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普通结核病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65%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1000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 慢性病毒性肝炎（含抗病毒治疗）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75%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65%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1500</a:t>
                      </a:r>
                      <a:endParaRPr lang="en-US" altLang="en-US" sz="16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3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2312_6"/>
  <p:tag name="KSO_WM_TEMPLATE_SUBCATEGORY" val="0"/>
  <p:tag name="KSO_WM_SLIDE_TYPE" val="sectionTitle"/>
  <p:tag name="KSO_WM_SLIDE_SUBTYPE" val="pureTxt"/>
  <p:tag name="KSO_WM_SLIDE_ITEM_CNT" val="0"/>
  <p:tag name="KSO_WM_SLIDE_INDEX" val="6"/>
  <p:tag name="KSO_WM_TAG_VERSION" val="1.0"/>
  <p:tag name="KSO_WM_BEAUTIFY_FLAG" val="#wm#"/>
  <p:tag name="KSO_WM_TEMPLATE_CATEGORY" val="custom"/>
  <p:tag name="KSO_WM_TEMPLATE_INDEX" val="20202312"/>
  <p:tag name="KSO_WM_SLIDE_LAYOUT" val="a_b_e"/>
  <p:tag name="KSO_WM_SLIDE_LAYOUT_CNT" val="1_1_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RESET_TEXT" val="第一节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312_6*e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d4d1e18d-ce61-4201-b1bd-8bf8cd194ca6}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c6449d2-654a-4f3b-90f9-69b1ce29cd46}"/>
  <p:tag name="TABLE_ENDDRAG_ORIGIN_RECT" val="719*362"/>
  <p:tag name="TABLE_ENDDRAG_RECT" val="107*88*719*362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9"/>
  <p:tag name="KSO_WM_UNIT_COLOR_SCHEME_PARENT_PAGE" val="0_1"/>
  <p:tag name="KSO_WM_UNIT_PRESET_TEXT" val="单击此处添加文本具体内容，简明扼要的阐述您的观点。根据需要可酌情增减文字，以便观者准确的理解您传达的思想。&#10;单击此处添加文本具体内容，简明扼要的阐述您的观点。根据需要可酌情增减文字，以便观者准确的理解您传达的思想。"/>
  <p:tag name="KSO_WM_UNIT_NOCLEAR" val="0"/>
  <p:tag name="KSO_WM_UNIT_VALUE" val="18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2312_7*f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6"/>
  <p:tag name="KSO_WM_UNIT_COLOR_SCHEME_PARENT_PAGE" val="0_1"/>
  <p:tag name="KSO_WM_UNIT_ABSOLUTE_COLOR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2312_7*i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9"/>
  <p:tag name="KSO_WM_UNIT_COLOR_SCHEME_PARENT_PAGE" val="0_1"/>
  <p:tag name="KSO_WM_UNIT_PRESET_TEXT" val="单击此处添加文本具体内容，简明扼要的阐述您的观点。根据需要可酌情增减文字，以便观者准确的理解您传达的思想。&#10;单击此处添加文本具体内容，简明扼要的阐述您的观点。根据需要可酌情增减文字，以便观者准确的理解您传达的思想。"/>
  <p:tag name="KSO_WM_UNIT_NOCLEAR" val="0"/>
  <p:tag name="KSO_WM_UNIT_VALUE" val="18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2312_7*f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6"/>
  <p:tag name="KSO_WM_UNIT_COLOR_SCHEME_PARENT_PAGE" val="0_1"/>
  <p:tag name="KSO_WM_UNIT_ABSOLUTE_COLOR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2312_7*i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61df709-82b0-4a68-a36d-0f28dd0c2f7c}"/>
  <p:tag name="TABLE_ENDDRAG_ORIGIN_RECT" val="778*341"/>
  <p:tag name="TABLE_ENDDRAG_RECT" val="86*117*778*341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31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7f1251d-01c6-44c1-a88d-5ca6d268dc74}"/>
  <p:tag name="TABLE_ENDDRAG_ORIGIN_RECT" val="826*238"/>
  <p:tag name="TABLE_ENDDRAG_RECT" val="70*143*826*238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6cfb342-d051-43dc-a9af-ccb1fcedf526}"/>
  <p:tag name="TABLE_ENDDRAG_ORIGIN_RECT" val="751*302"/>
  <p:tag name="TABLE_ENDDRAG_RECT" val="101*144*751*302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0ca8950-3fab-4bd0-9f26-b50c466163af}"/>
  <p:tag name="TABLE_ENDDRAG_ORIGIN_RECT" val="803*393"/>
  <p:tag name="TABLE_ENDDRAG_RECT" val="89*99*803*393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2b7deb7-5852-4dbb-b5ea-3c639204492f}"/>
  <p:tag name="TABLE_ENDDRAG_ORIGIN_RECT" val="813*412"/>
  <p:tag name="TABLE_ENDDRAG_RECT" val="88*90*813*412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f30bd4c-786e-40ce-a624-af0bd79d5c74}"/>
  <p:tag name="TABLE_ENDDRAG_ORIGIN_RECT" val="814*403"/>
  <p:tag name="TABLE_ENDDRAG_RECT" val="87*91*814*403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9"/>
  <p:tag name="KSO_WM_UNIT_COLOR_SCHEME_PARENT_PAGE" val="0_1"/>
  <p:tag name="KSO_WM_UNIT_PRESET_TEXT" val="单击此处添加文本具体内容，简明扼要的阐述您的观点。根据需要可酌情增减文字，以便观者准确的理解您传达的思想。&#10;单击此处添加文本具体内容，简明扼要的阐述您的观点。根据需要可酌情增减文字，以便观者准确的理解您传达的思想。"/>
  <p:tag name="KSO_WM_UNIT_NOCLEAR" val="0"/>
  <p:tag name="KSO_WM_UNIT_VALUE" val="18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2312_7*f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6"/>
  <p:tag name="KSO_WM_UNIT_COLOR_SCHEME_PARENT_PAGE" val="0_1"/>
  <p:tag name="KSO_WM_UNIT_ABSOLUTE_COLOR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2312_7*i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COLORSCHEME_VERSION" val="3.2"/>
  <p:tag name="KSO_WM_SLIDE_ID" val="custom20202312_7"/>
  <p:tag name="KSO_WM_TEMPLATE_SUBCATEGORY" val="0"/>
  <p:tag name="KSO_WM_SLIDE_TYPE" val="text"/>
  <p:tag name="KSO_WM_SLIDE_SUBTYPE" val="pureTxt"/>
  <p:tag name="KSO_WM_SLIDE_ITEM_CNT" val="0"/>
  <p:tag name="KSO_WM_SLIDE_INDEX" val="7"/>
  <p:tag name="KSO_WM_SLIDE_SIZE" val="936*530"/>
  <p:tag name="KSO_WM_SLIDE_POSITION" val="7*3"/>
  <p:tag name="KSO_WM_TAG_VERSION" val="1.0"/>
  <p:tag name="KSO_WM_BEAUTIFY_FLAG" val="#wm#"/>
  <p:tag name="KSO_WM_TEMPLATE_CATEGORY" val="custom"/>
  <p:tag name="KSO_WM_TEMPLATE_INDEX" val="20202312"/>
  <p:tag name="KSO_WM_SLIDE_LAYOUT" val="a_f"/>
  <p:tag name="KSO_WM_SLIDE_LAYOUT_CNT" val="1_1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2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6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9"/>
  <p:tag name="KSO_WM_UNIT_COLOR_SCHEME_PARENT_PAGE" val="0_1"/>
  <p:tag name="KSO_WM_UNIT_PRESET_TEXT" val="单击此处添加文本具体内容，简明扼要的阐述您的观点。根据需要可酌情增减文字，以便观者准确的理解您传达的思想。&#10;单击此处添加文本具体内容，简明扼要的阐述您的观点。根据需要可酌情增减文字，以便观者准确的理解您传达的思想。"/>
  <p:tag name="KSO_WM_UNIT_NOCLEAR" val="0"/>
  <p:tag name="KSO_WM_UNIT_VALUE" val="18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2312_7*f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7"/>
  <p:tag name="KSO_WM_UNIT_COLOR_SCHEME_PARENT_PAGE" val="0_1"/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2_7*a*1"/>
  <p:tag name="KSO_WM_TEMPLATE_CATEGORY" val="custom"/>
  <p:tag name="KSO_WM_TEMPLATE_INDEX" val="20202312"/>
  <p:tag name="KSO_WM_UNIT_LAYERLEVEL" val="1"/>
  <p:tag name="KSO_WM_TAG_VERSION" val="1.0"/>
  <p:tag name="KSO_WM_BEAUTIFY_FLAG" val="#wm#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7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8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9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3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4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312_7*i*5"/>
  <p:tag name="KSO_WM_TEMPLATE_CATEGORY" val="custom"/>
  <p:tag name="KSO_WM_TEMPLATE_INDEX" val="20202312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5、6、7、8、9、10、11、12、14"/>
  <p:tag name="KSO_WM_SLIDE_ID" val="custom20202603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2312"/>
  <p:tag name="KSO_WM_SLIDE_LAYOUT" val="a_b"/>
  <p:tag name="KSO_WM_SLIDE_LAYOUT_CNT" val="1_3"/>
  <p:tag name="KSO_WM_TEMPLATE_MASTER_TYPE" val="1"/>
  <p:tag name="KSO_WM_TEMPLATE_COLOR_TYPE" val="1"/>
  <p:tag name="KSO_WM_TEMPLATE_MASTER_THUMB_INDEX" val="12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简约通用模板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603_1*a*1"/>
  <p:tag name="KSO_WM_TEMPLATE_CATEGORY" val="custom"/>
  <p:tag name="KSO_WM_TEMPLATE_INDEX" val="20202603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  <p:tag name="KSO_WM_TEMPLATE_SUBCATEGORY" val="0"/>
  <p:tag name="KSO_WM_TEMPLATE_THUMBS_INDEX" val="1、5、6、8、9、13、14"/>
  <p:tag name="KSO_WM_TAG_VERSION" val="1.0"/>
  <p:tag name="KSO_WM_BEAUTIFY_FLAG" val="#wm#"/>
  <p:tag name="KSO_WM_TEMPLATE_CATEGORY" val="custom"/>
  <p:tag name="KSO_WM_TEMPLATE_INDEX" val="202023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3_Office 主题​​">
  <a:themeElements>
    <a:clrScheme name="自定义 22">
      <a:dk1>
        <a:sysClr val="windowText" lastClr="000000"/>
      </a:dk1>
      <a:lt1>
        <a:sysClr val="window" lastClr="FFFFFF"/>
      </a:lt1>
      <a:dk2>
        <a:srgbClr val="333333"/>
      </a:dk2>
      <a:lt2>
        <a:srgbClr val="EEE6E2"/>
      </a:lt2>
      <a:accent1>
        <a:srgbClr val="015F96"/>
      </a:accent1>
      <a:accent2>
        <a:srgbClr val="347FAB"/>
      </a:accent2>
      <a:accent3>
        <a:srgbClr val="679FC0"/>
      </a:accent3>
      <a:accent4>
        <a:srgbClr val="99BFD5"/>
      </a:accent4>
      <a:accent5>
        <a:srgbClr val="CCDFEA"/>
      </a:accent5>
      <a:accent6>
        <a:srgbClr val="FFFFFF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>
            <a:lumMod val="50000"/>
          </a:schemeClr>
        </a:solidFill>
        <a:ln>
          <a:noFill/>
        </a:ln>
      </a:spPr>
      <a:bodyPr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kern="1200" cap="none" spc="0" normalizeH="0" baseline="0" noProof="0">
            <a:ln>
              <a:noFill/>
            </a:ln>
            <a:solidFill>
              <a:schemeClr val="tx1"/>
            </a:solidFill>
            <a:effectLst/>
            <a:uLnTx/>
            <a:uFillTx/>
            <a:latin typeface="Calibri" panose="020F0502020204030204" charset="0"/>
            <a:ea typeface="宋体" panose="02010600030101010101" pitchFamily="2" charset="-122"/>
            <a:cs typeface="+mn-cs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1404</Words>
  <Application>Microsoft Office PowerPoint</Application>
  <PresentationFormat>宽屏</PresentationFormat>
  <Paragraphs>316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Microsoft YaHei UI</vt:lpstr>
      <vt:lpstr>宋体</vt:lpstr>
      <vt:lpstr>微软雅黑</vt:lpstr>
      <vt:lpstr>Arial</vt:lpstr>
      <vt:lpstr>Calibri</vt:lpstr>
      <vt:lpstr>3_Office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谢谢大家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大连市整合城乡居民医保政策解读</dc:title>
  <dc:creator>ybj</dc:creator>
  <cp:lastModifiedBy>dell</cp:lastModifiedBy>
  <cp:revision>215</cp:revision>
  <dcterms:created xsi:type="dcterms:W3CDTF">2019-10-11T08:47:00Z</dcterms:created>
  <dcterms:modified xsi:type="dcterms:W3CDTF">2021-12-22T05:16:18Z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