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heme/theme2.xml" ContentType="application/vnd.openxmlformats-officedocument.them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2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3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4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7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8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9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10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1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3" r:id="rId2"/>
    <p:sldId id="260" r:id="rId3"/>
    <p:sldId id="261" r:id="rId4"/>
    <p:sldId id="262" r:id="rId5"/>
    <p:sldId id="268" r:id="rId6"/>
    <p:sldId id="289" r:id="rId7"/>
    <p:sldId id="265" r:id="rId8"/>
    <p:sldId id="266" r:id="rId9"/>
    <p:sldId id="271" r:id="rId10"/>
    <p:sldId id="274" r:id="rId11"/>
    <p:sldId id="287" r:id="rId12"/>
    <p:sldId id="272" r:id="rId13"/>
    <p:sldId id="291" r:id="rId14"/>
    <p:sldId id="290" r:id="rId15"/>
    <p:sldId id="28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6438" autoAdjust="0"/>
  </p:normalViewPr>
  <p:slideViewPr>
    <p:cSldViewPr snapToGrid="0">
      <p:cViewPr>
        <p:scale>
          <a:sx n="81" d="100"/>
          <a:sy n="81" d="100"/>
        </p:scale>
        <p:origin x="-402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9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92A79-2F7A-4CF5-B689-EC977B650D24}" type="slidenum">
              <a:rPr kumimoji="0" lang="zh-CN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92A79-2F7A-4CF5-B689-EC977B650D24}" type="slidenum">
              <a:rPr kumimoji="0" lang="zh-CN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419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393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34" Type="http://schemas.openxmlformats.org/officeDocument/2006/relationships/image" Target="../media/image1.png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8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9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26" Type="http://schemas.openxmlformats.org/officeDocument/2006/relationships/tags" Target="../tags/tag135.xml"/><Relationship Id="rId3" Type="http://schemas.openxmlformats.org/officeDocument/2006/relationships/tags" Target="../tags/tag112.xml"/><Relationship Id="rId21" Type="http://schemas.openxmlformats.org/officeDocument/2006/relationships/tags" Target="../tags/tag130.xml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5" Type="http://schemas.openxmlformats.org/officeDocument/2006/relationships/tags" Target="../tags/tag134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tags" Target="../tags/tag129.xml"/><Relationship Id="rId29" Type="http://schemas.openxmlformats.org/officeDocument/2006/relationships/tags" Target="../tags/tag138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24" Type="http://schemas.openxmlformats.org/officeDocument/2006/relationships/tags" Target="../tags/tag133.xml"/><Relationship Id="rId32" Type="http://schemas.openxmlformats.org/officeDocument/2006/relationships/image" Target="../media/image1.png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28" Type="http://schemas.openxmlformats.org/officeDocument/2006/relationships/tags" Target="../tags/tag137.xml"/><Relationship Id="rId10" Type="http://schemas.openxmlformats.org/officeDocument/2006/relationships/tags" Target="../tags/tag119.xml"/><Relationship Id="rId19" Type="http://schemas.openxmlformats.org/officeDocument/2006/relationships/tags" Target="../tags/tag128.xml"/><Relationship Id="rId31" Type="http://schemas.openxmlformats.org/officeDocument/2006/relationships/slideMaster" Target="../slideMasters/slideMaster1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Relationship Id="rId27" Type="http://schemas.openxmlformats.org/officeDocument/2006/relationships/tags" Target="../tags/tag136.xml"/><Relationship Id="rId30" Type="http://schemas.openxmlformats.org/officeDocument/2006/relationships/tags" Target="../tags/tag13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slideMaster" Target="../slideMasters/slideMaster1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10168892" y="604831"/>
            <a:ext cx="923924" cy="925519"/>
            <a:chOff x="10168892" y="604831"/>
            <a:chExt cx="923924" cy="925519"/>
          </a:xfrm>
        </p:grpSpPr>
        <p:sp>
          <p:nvSpPr>
            <p:cNvPr id="9" name="等腰三角形 8"/>
            <p:cNvSpPr/>
            <p:nvPr>
              <p:custDataLst>
                <p:tags r:id="rId30"/>
              </p:custDataLst>
            </p:nvPr>
          </p:nvSpPr>
          <p:spPr>
            <a:xfrm rot="20520000" flipV="1">
              <a:off x="10618481" y="1117666"/>
              <a:ext cx="467039" cy="412684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1"/>
              </p:custDataLst>
            </p:nvPr>
          </p:nvSpPr>
          <p:spPr>
            <a:xfrm rot="4920000" flipV="1">
              <a:off x="10802184" y="623870"/>
              <a:ext cx="309672" cy="271593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2"/>
              </p:custDataLst>
            </p:nvPr>
          </p:nvSpPr>
          <p:spPr>
            <a:xfrm rot="8040000" flipV="1">
              <a:off x="10150487" y="920190"/>
              <a:ext cx="309672" cy="2728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10020616" y="4918075"/>
            <a:ext cx="1264919" cy="1224278"/>
            <a:chOff x="10020616" y="4918075"/>
            <a:chExt cx="1264919" cy="1224278"/>
          </a:xfrm>
        </p:grpSpPr>
        <p:sp>
          <p:nvSpPr>
            <p:cNvPr id="13" name="等腰三角形 16"/>
            <p:cNvSpPr/>
            <p:nvPr userDrawn="1">
              <p:custDataLst>
                <p:tags r:id="rId24"/>
              </p:custDataLst>
            </p:nvPr>
          </p:nvSpPr>
          <p:spPr>
            <a:xfrm rot="14340000" flipV="1">
              <a:off x="10942734" y="5783665"/>
              <a:ext cx="338083" cy="34751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等腰三角形 21"/>
            <p:cNvSpPr/>
            <p:nvPr userDrawn="1">
              <p:custDataLst>
                <p:tags r:id="rId25"/>
              </p:custDataLst>
            </p:nvPr>
          </p:nvSpPr>
          <p:spPr>
            <a:xfrm rot="20460000" flipV="1">
              <a:off x="10170869" y="5087752"/>
              <a:ext cx="922482" cy="9240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等腰三角形 14"/>
            <p:cNvSpPr/>
            <p:nvPr userDrawn="1">
              <p:custDataLst>
                <p:tags r:id="rId26"/>
              </p:custDataLst>
            </p:nvPr>
          </p:nvSpPr>
          <p:spPr>
            <a:xfrm rot="1320000" flipV="1">
              <a:off x="10707713" y="4918075"/>
              <a:ext cx="468230" cy="41243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等腰三角形 15"/>
            <p:cNvSpPr/>
            <p:nvPr userDrawn="1">
              <p:custDataLst>
                <p:tags r:id="rId27"/>
              </p:custDataLst>
            </p:nvPr>
          </p:nvSpPr>
          <p:spPr>
            <a:xfrm rot="7320000" flipV="1">
              <a:off x="10002467" y="5851017"/>
              <a:ext cx="309485" cy="273187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7" name="Group 162"/>
            <p:cNvGrpSpPr/>
            <p:nvPr userDrawn="1"/>
          </p:nvGrpSpPr>
          <p:grpSpPr>
            <a:xfrm rot="20940000">
              <a:off x="10405301" y="5340678"/>
              <a:ext cx="455523" cy="417519"/>
              <a:chOff x="5022850" y="2200275"/>
              <a:chExt cx="368301" cy="368300"/>
            </a:xfrm>
            <a:solidFill>
              <a:schemeClr val="bg1">
                <a:lumMod val="95000"/>
              </a:schemeClr>
            </a:solidFill>
          </p:grpSpPr>
          <p:sp>
            <p:nvSpPr>
              <p:cNvPr id="18" name="Freeform 279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5151438" y="2200275"/>
                <a:ext cx="239713" cy="239713"/>
              </a:xfrm>
              <a:custGeom>
                <a:avLst/>
                <a:gdLst>
                  <a:gd name="T0" fmla="*/ 274 w 319"/>
                  <a:gd name="T1" fmla="*/ 45 h 319"/>
                  <a:gd name="T2" fmla="*/ 109 w 319"/>
                  <a:gd name="T3" fmla="*/ 45 h 319"/>
                  <a:gd name="T4" fmla="*/ 0 w 319"/>
                  <a:gd name="T5" fmla="*/ 154 h 319"/>
                  <a:gd name="T6" fmla="*/ 164 w 319"/>
                  <a:gd name="T7" fmla="*/ 319 h 319"/>
                  <a:gd name="T8" fmla="*/ 274 w 319"/>
                  <a:gd name="T9" fmla="*/ 210 h 319"/>
                  <a:gd name="T10" fmla="*/ 274 w 319"/>
                  <a:gd name="T11" fmla="*/ 45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9" h="319">
                    <a:moveTo>
                      <a:pt x="274" y="45"/>
                    </a:moveTo>
                    <a:cubicBezTo>
                      <a:pt x="228" y="0"/>
                      <a:pt x="155" y="0"/>
                      <a:pt x="109" y="45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164" y="319"/>
                      <a:pt x="164" y="319"/>
                      <a:pt x="164" y="319"/>
                    </a:cubicBezTo>
                    <a:cubicBezTo>
                      <a:pt x="274" y="210"/>
                      <a:pt x="274" y="210"/>
                      <a:pt x="274" y="210"/>
                    </a:cubicBezTo>
                    <a:cubicBezTo>
                      <a:pt x="319" y="164"/>
                      <a:pt x="319" y="91"/>
                      <a:pt x="274" y="4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19" name="Freeform 280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5022850" y="2324100"/>
                <a:ext cx="241300" cy="244475"/>
              </a:xfrm>
              <a:custGeom>
                <a:avLst/>
                <a:gdLst>
                  <a:gd name="T0" fmla="*/ 155 w 320"/>
                  <a:gd name="T1" fmla="*/ 5 h 325"/>
                  <a:gd name="T2" fmla="*/ 161 w 320"/>
                  <a:gd name="T3" fmla="*/ 0 h 325"/>
                  <a:gd name="T4" fmla="*/ 45 w 320"/>
                  <a:gd name="T5" fmla="*/ 116 h 325"/>
                  <a:gd name="T6" fmla="*/ 45 w 320"/>
                  <a:gd name="T7" fmla="*/ 280 h 325"/>
                  <a:gd name="T8" fmla="*/ 209 w 320"/>
                  <a:gd name="T9" fmla="*/ 280 h 325"/>
                  <a:gd name="T10" fmla="*/ 320 w 320"/>
                  <a:gd name="T11" fmla="*/ 170 h 325"/>
                  <a:gd name="T12" fmla="*/ 155 w 320"/>
                  <a:gd name="T13" fmla="*/ 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325">
                    <a:moveTo>
                      <a:pt x="155" y="5"/>
                    </a:moveTo>
                    <a:cubicBezTo>
                      <a:pt x="161" y="0"/>
                      <a:pt x="161" y="0"/>
                      <a:pt x="161" y="0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0" y="161"/>
                      <a:pt x="0" y="234"/>
                      <a:pt x="45" y="280"/>
                    </a:cubicBezTo>
                    <a:cubicBezTo>
                      <a:pt x="90" y="325"/>
                      <a:pt x="164" y="325"/>
                      <a:pt x="209" y="280"/>
                    </a:cubicBezTo>
                    <a:cubicBezTo>
                      <a:pt x="320" y="170"/>
                      <a:pt x="320" y="170"/>
                      <a:pt x="320" y="170"/>
                    </a:cubicBezTo>
                    <a:lnTo>
                      <a:pt x="155" y="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7" name="组合 6"/>
          <p:cNvGrpSpPr/>
          <p:nvPr>
            <p:custDataLst>
              <p:tags r:id="rId3"/>
            </p:custDataLst>
          </p:nvPr>
        </p:nvGrpSpPr>
        <p:grpSpPr>
          <a:xfrm>
            <a:off x="-258762" y="720725"/>
            <a:ext cx="5199063" cy="4768851"/>
            <a:chOff x="-258762" y="720725"/>
            <a:chExt cx="5199063" cy="4768851"/>
          </a:xfrm>
        </p:grpSpPr>
        <p:sp>
          <p:nvSpPr>
            <p:cNvPr id="20" name=" 184"/>
            <p:cNvSpPr/>
            <p:nvPr userDrawn="1">
              <p:custDataLst>
                <p:tags r:id="rId12"/>
              </p:custDataLst>
            </p:nvPr>
          </p:nvSpPr>
          <p:spPr>
            <a:xfrm>
              <a:off x="92075" y="1370013"/>
              <a:ext cx="4121150" cy="41195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 184"/>
            <p:cNvSpPr/>
            <p:nvPr userDrawn="1">
              <p:custDataLst>
                <p:tags r:id="rId13"/>
              </p:custDataLst>
            </p:nvPr>
          </p:nvSpPr>
          <p:spPr>
            <a:xfrm>
              <a:off x="695325" y="1985963"/>
              <a:ext cx="2917825" cy="29765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等腰三角形 21"/>
            <p:cNvSpPr/>
            <p:nvPr userDrawn="1">
              <p:custDataLst>
                <p:tags r:id="rId14"/>
              </p:custDataLst>
            </p:nvPr>
          </p:nvSpPr>
          <p:spPr>
            <a:xfrm rot="1320000" flipV="1">
              <a:off x="4129088" y="2463800"/>
              <a:ext cx="468313" cy="4127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等腰三角形 22"/>
            <p:cNvSpPr/>
            <p:nvPr userDrawn="1">
              <p:custDataLst>
                <p:tags r:id="rId15"/>
              </p:custDataLst>
            </p:nvPr>
          </p:nvSpPr>
          <p:spPr>
            <a:xfrm rot="7320000" flipV="1">
              <a:off x="4648994" y="2174081"/>
              <a:ext cx="309563" cy="27305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等腰三角形 23"/>
            <p:cNvSpPr/>
            <p:nvPr userDrawn="1">
              <p:custDataLst>
                <p:tags r:id="rId16"/>
              </p:custDataLst>
            </p:nvPr>
          </p:nvSpPr>
          <p:spPr>
            <a:xfrm rot="10440000" flipV="1">
              <a:off x="3960813" y="1981200"/>
              <a:ext cx="309563" cy="27305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等腰三角形 16"/>
            <p:cNvSpPr/>
            <p:nvPr userDrawn="1">
              <p:custDataLst>
                <p:tags r:id="rId17"/>
              </p:custDataLst>
            </p:nvPr>
          </p:nvSpPr>
          <p:spPr>
            <a:xfrm rot="2640000" flipV="1">
              <a:off x="3562350" y="857250"/>
              <a:ext cx="417513" cy="4270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等腰三角形 21"/>
            <p:cNvSpPr/>
            <p:nvPr userDrawn="1">
              <p:custDataLst>
                <p:tags r:id="rId18"/>
              </p:custDataLst>
            </p:nvPr>
          </p:nvSpPr>
          <p:spPr>
            <a:xfrm rot="8760000" flipV="1">
              <a:off x="2266950" y="720725"/>
              <a:ext cx="922338" cy="9239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等腰三角形 24"/>
            <p:cNvSpPr/>
            <p:nvPr userDrawn="1">
              <p:custDataLst>
                <p:tags r:id="rId19"/>
              </p:custDataLst>
            </p:nvPr>
          </p:nvSpPr>
          <p:spPr>
            <a:xfrm rot="5400000" flipV="1">
              <a:off x="3163888" y="1828800"/>
              <a:ext cx="417513" cy="40481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等腰三角形 24"/>
            <p:cNvSpPr/>
            <p:nvPr userDrawn="1">
              <p:custDataLst>
                <p:tags r:id="rId20"/>
              </p:custDataLst>
            </p:nvPr>
          </p:nvSpPr>
          <p:spPr>
            <a:xfrm rot="5400000" flipV="1">
              <a:off x="443706" y="5055394"/>
              <a:ext cx="419100" cy="4048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 userDrawn="1">
              <p:custDataLst>
                <p:tags r:id="rId21"/>
              </p:custDataLst>
            </p:nvPr>
          </p:nvPicPr>
          <p:blipFill>
            <a:blip r:embed="rId34"/>
            <a:srcRect/>
            <a:stretch>
              <a:fillRect/>
            </a:stretch>
          </p:blipFill>
          <p:spPr>
            <a:xfrm>
              <a:off x="1137250" y="2106928"/>
              <a:ext cx="2032633" cy="2734945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01" h="4308">
                  <a:moveTo>
                    <a:pt x="694" y="0"/>
                  </a:moveTo>
                  <a:lnTo>
                    <a:pt x="2507" y="0"/>
                  </a:lnTo>
                  <a:lnTo>
                    <a:pt x="2546" y="17"/>
                  </a:lnTo>
                  <a:cubicBezTo>
                    <a:pt x="2783" y="127"/>
                    <a:pt x="2999" y="276"/>
                    <a:pt x="3186" y="457"/>
                  </a:cubicBezTo>
                  <a:lnTo>
                    <a:pt x="3201" y="473"/>
                  </a:lnTo>
                  <a:lnTo>
                    <a:pt x="3201" y="3835"/>
                  </a:lnTo>
                  <a:lnTo>
                    <a:pt x="3186" y="3851"/>
                  </a:lnTo>
                  <a:cubicBezTo>
                    <a:pt x="2999" y="4032"/>
                    <a:pt x="2783" y="4181"/>
                    <a:pt x="2546" y="4291"/>
                  </a:cubicBezTo>
                  <a:lnTo>
                    <a:pt x="2507" y="4308"/>
                  </a:lnTo>
                  <a:lnTo>
                    <a:pt x="694" y="4308"/>
                  </a:lnTo>
                  <a:lnTo>
                    <a:pt x="655" y="4291"/>
                  </a:lnTo>
                  <a:cubicBezTo>
                    <a:pt x="418" y="4181"/>
                    <a:pt x="202" y="4032"/>
                    <a:pt x="15" y="3851"/>
                  </a:cubicBezTo>
                  <a:lnTo>
                    <a:pt x="0" y="3835"/>
                  </a:lnTo>
                  <a:lnTo>
                    <a:pt x="0" y="473"/>
                  </a:lnTo>
                  <a:lnTo>
                    <a:pt x="15" y="457"/>
                  </a:lnTo>
                  <a:cubicBezTo>
                    <a:pt x="202" y="276"/>
                    <a:pt x="418" y="127"/>
                    <a:pt x="655" y="17"/>
                  </a:cubicBezTo>
                  <a:lnTo>
                    <a:pt x="694" y="0"/>
                  </a:lnTo>
                  <a:close/>
                </a:path>
              </a:pathLst>
            </a:custGeom>
          </p:spPr>
        </p:pic>
        <p:sp>
          <p:nvSpPr>
            <p:cNvPr id="30" name="等腰三角形 16"/>
            <p:cNvSpPr/>
            <p:nvPr userDrawn="1">
              <p:custDataLst>
                <p:tags r:id="rId22"/>
              </p:custDataLst>
            </p:nvPr>
          </p:nvSpPr>
          <p:spPr>
            <a:xfrm rot="2640000" flipV="1">
              <a:off x="841375" y="4083050"/>
              <a:ext cx="419100" cy="4286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等腰三角形 21"/>
            <p:cNvSpPr/>
            <p:nvPr userDrawn="1">
              <p:custDataLst>
                <p:tags r:id="rId23"/>
              </p:custDataLst>
            </p:nvPr>
          </p:nvSpPr>
          <p:spPr>
            <a:xfrm rot="8760000" flipV="1">
              <a:off x="-258762" y="3962400"/>
              <a:ext cx="723900" cy="847725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140" h="1334">
                  <a:moveTo>
                    <a:pt x="327" y="0"/>
                  </a:moveTo>
                  <a:lnTo>
                    <a:pt x="1140" y="1205"/>
                  </a:lnTo>
                  <a:lnTo>
                    <a:pt x="1132" y="1210"/>
                  </a:lnTo>
                  <a:cubicBezTo>
                    <a:pt x="1016" y="1289"/>
                    <a:pt x="876" y="1334"/>
                    <a:pt x="726" y="1334"/>
                  </a:cubicBezTo>
                  <a:cubicBezTo>
                    <a:pt x="325" y="1334"/>
                    <a:pt x="0" y="1009"/>
                    <a:pt x="0" y="607"/>
                  </a:cubicBezTo>
                  <a:cubicBezTo>
                    <a:pt x="0" y="356"/>
                    <a:pt x="127" y="135"/>
                    <a:pt x="320" y="5"/>
                  </a:cubicBezTo>
                  <a:lnTo>
                    <a:pt x="327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2" name="日期占位符 15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370692-73D1-4684-BB5C-4CCC8CC1FDA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页脚占位符 16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灯片编号占位符 17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C6A1FFD-49C8-440A-80B7-565E8CCB3E6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5421630" y="4117975"/>
            <a:ext cx="6294755" cy="3168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1" name="文本占位符 4"/>
          <p:cNvSpPr>
            <a:spLocks noGrp="1"/>
          </p:cNvSpPr>
          <p:nvPr>
            <p:ph type="body" sz="quarter" idx="14" hasCustomPrompt="1"/>
            <p:custDataLst>
              <p:tags r:id="rId8"/>
            </p:custDataLst>
          </p:nvPr>
        </p:nvSpPr>
        <p:spPr>
          <a:xfrm>
            <a:off x="5421630" y="4473575"/>
            <a:ext cx="6295390" cy="3168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2" name="文本占位符 4"/>
          <p:cNvSpPr>
            <a:spLocks noGrp="1"/>
          </p:cNvSpPr>
          <p:nvPr>
            <p:ph type="body" sz="quarter" idx="15" hasCustomPrompt="1"/>
            <p:custDataLst>
              <p:tags r:id="rId9"/>
            </p:custDataLst>
          </p:nvPr>
        </p:nvSpPr>
        <p:spPr>
          <a:xfrm>
            <a:off x="5421630" y="4834890"/>
            <a:ext cx="6295390" cy="3168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0"/>
            </p:custDataLst>
          </p:nvPr>
        </p:nvSpPr>
        <p:spPr>
          <a:xfrm>
            <a:off x="5420995" y="3388815"/>
            <a:ext cx="6294755" cy="398780"/>
          </a:xfrm>
        </p:spPr>
        <p:txBody>
          <a:bodyPr lIns="90000" tIns="0" rIns="90000" bIns="468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 sz="2000" u="none" strike="noStrike" kern="1200" cap="none" spc="200" normalizeH="0" baseline="0">
                <a:solidFill>
                  <a:schemeClr val="accent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noProof="1"/>
              <a:t>单击此处编辑文本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1"/>
            </p:custDataLst>
          </p:nvPr>
        </p:nvSpPr>
        <p:spPr>
          <a:xfrm>
            <a:off x="5420995" y="2571750"/>
            <a:ext cx="6294755" cy="769620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4400" spc="600">
                <a:solidFill>
                  <a:schemeClr val="accent1"/>
                </a:solidFill>
              </a:defRPr>
            </a:lvl1pPr>
          </a:lstStyle>
          <a:p>
            <a:pPr algn="ctr"/>
            <a:r>
              <a:rPr lang="zh-CN" altLang="en-US" noProof="1">
                <a:sym typeface="+mn-ea"/>
              </a:rPr>
              <a:t>编辑标题</a:t>
            </a:r>
            <a:endParaRPr lang="en-US" altLang="zh-CN" sz="4400" b="1" dirty="0">
              <a:solidFill>
                <a:srgbClr val="2862AA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>
            <p:custDataLst>
              <p:tags r:id="rId1"/>
            </p:custDataLst>
          </p:nvPr>
        </p:nvGrpSpPr>
        <p:grpSpPr>
          <a:xfrm>
            <a:off x="-258762" y="720725"/>
            <a:ext cx="5199062" cy="4768850"/>
            <a:chOff x="-258762" y="720725"/>
            <a:chExt cx="5199062" cy="4768850"/>
          </a:xfrm>
        </p:grpSpPr>
        <p:sp>
          <p:nvSpPr>
            <p:cNvPr id="19" name=" 184"/>
            <p:cNvSpPr/>
            <p:nvPr userDrawn="1">
              <p:custDataLst>
                <p:tags r:id="rId19"/>
              </p:custDataLst>
            </p:nvPr>
          </p:nvSpPr>
          <p:spPr>
            <a:xfrm>
              <a:off x="91822" y="1370330"/>
              <a:ext cx="4121270" cy="411924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 184"/>
            <p:cNvSpPr/>
            <p:nvPr userDrawn="1">
              <p:custDataLst>
                <p:tags r:id="rId20"/>
              </p:custDataLst>
            </p:nvPr>
          </p:nvSpPr>
          <p:spPr>
            <a:xfrm>
              <a:off x="693912" y="1986280"/>
              <a:ext cx="2917724" cy="297624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等腰三角形 20"/>
            <p:cNvSpPr/>
            <p:nvPr userDrawn="1">
              <p:custDataLst>
                <p:tags r:id="rId21"/>
              </p:custDataLst>
            </p:nvPr>
          </p:nvSpPr>
          <p:spPr>
            <a:xfrm rot="1320000" flipV="1">
              <a:off x="4129256" y="2463800"/>
              <a:ext cx="468081" cy="41148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等腰三角形 21"/>
            <p:cNvSpPr/>
            <p:nvPr userDrawn="1">
              <p:custDataLst>
                <p:tags r:id="rId22"/>
              </p:custDataLst>
            </p:nvPr>
          </p:nvSpPr>
          <p:spPr>
            <a:xfrm rot="7320000" flipV="1">
              <a:off x="4648175" y="2173580"/>
              <a:ext cx="311150" cy="27310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等腰三角形 22"/>
            <p:cNvSpPr/>
            <p:nvPr userDrawn="1">
              <p:custDataLst>
                <p:tags r:id="rId23"/>
              </p:custDataLst>
            </p:nvPr>
          </p:nvSpPr>
          <p:spPr>
            <a:xfrm rot="10440000" flipV="1">
              <a:off x="3959045" y="1981200"/>
              <a:ext cx="311207" cy="27305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等腰三角形 16"/>
            <p:cNvSpPr/>
            <p:nvPr userDrawn="1">
              <p:custDataLst>
                <p:tags r:id="rId24"/>
              </p:custDataLst>
            </p:nvPr>
          </p:nvSpPr>
          <p:spPr>
            <a:xfrm rot="2640000" flipV="1">
              <a:off x="3560827" y="857250"/>
              <a:ext cx="417271" cy="42735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等腰三角形 21"/>
            <p:cNvSpPr/>
            <p:nvPr userDrawn="1">
              <p:custDataLst>
                <p:tags r:id="rId25"/>
              </p:custDataLst>
            </p:nvPr>
          </p:nvSpPr>
          <p:spPr>
            <a:xfrm rot="8760000" flipV="1">
              <a:off x="2267095" y="720725"/>
              <a:ext cx="922189" cy="9239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等腰三角形 24"/>
            <p:cNvSpPr/>
            <p:nvPr userDrawn="1">
              <p:custDataLst>
                <p:tags r:id="rId26"/>
              </p:custDataLst>
            </p:nvPr>
          </p:nvSpPr>
          <p:spPr>
            <a:xfrm rot="5400000" flipV="1">
              <a:off x="3158837" y="1825588"/>
              <a:ext cx="415925" cy="40329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等腰三角形 24"/>
            <p:cNvSpPr/>
            <p:nvPr userDrawn="1">
              <p:custDataLst>
                <p:tags r:id="rId27"/>
              </p:custDataLst>
            </p:nvPr>
          </p:nvSpPr>
          <p:spPr>
            <a:xfrm rot="5400000" flipV="1">
              <a:off x="439904" y="5052023"/>
              <a:ext cx="419100" cy="4032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28" name="图片 27"/>
            <p:cNvPicPr>
              <a:picLocks noChangeAspect="1"/>
            </p:cNvPicPr>
            <p:nvPr userDrawn="1">
              <p:custDataLst>
                <p:tags r:id="rId28"/>
              </p:custDataLst>
            </p:nvPr>
          </p:nvPicPr>
          <p:blipFill>
            <a:blip r:embed="rId32"/>
            <a:srcRect/>
            <a:stretch>
              <a:fillRect/>
            </a:stretch>
          </p:blipFill>
          <p:spPr>
            <a:xfrm>
              <a:off x="1136588" y="2106930"/>
              <a:ext cx="2033007" cy="2735580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01" h="4308">
                  <a:moveTo>
                    <a:pt x="694" y="0"/>
                  </a:moveTo>
                  <a:lnTo>
                    <a:pt x="2507" y="0"/>
                  </a:lnTo>
                  <a:lnTo>
                    <a:pt x="2546" y="17"/>
                  </a:lnTo>
                  <a:cubicBezTo>
                    <a:pt x="2783" y="127"/>
                    <a:pt x="2999" y="276"/>
                    <a:pt x="3186" y="457"/>
                  </a:cubicBezTo>
                  <a:lnTo>
                    <a:pt x="3201" y="473"/>
                  </a:lnTo>
                  <a:lnTo>
                    <a:pt x="3201" y="3835"/>
                  </a:lnTo>
                  <a:lnTo>
                    <a:pt x="3186" y="3851"/>
                  </a:lnTo>
                  <a:cubicBezTo>
                    <a:pt x="2999" y="4032"/>
                    <a:pt x="2783" y="4181"/>
                    <a:pt x="2546" y="4291"/>
                  </a:cubicBezTo>
                  <a:lnTo>
                    <a:pt x="2507" y="4308"/>
                  </a:lnTo>
                  <a:lnTo>
                    <a:pt x="694" y="4308"/>
                  </a:lnTo>
                  <a:lnTo>
                    <a:pt x="655" y="4291"/>
                  </a:lnTo>
                  <a:cubicBezTo>
                    <a:pt x="418" y="4181"/>
                    <a:pt x="202" y="4032"/>
                    <a:pt x="15" y="3851"/>
                  </a:cubicBezTo>
                  <a:lnTo>
                    <a:pt x="0" y="3835"/>
                  </a:lnTo>
                  <a:lnTo>
                    <a:pt x="0" y="473"/>
                  </a:lnTo>
                  <a:lnTo>
                    <a:pt x="15" y="457"/>
                  </a:lnTo>
                  <a:cubicBezTo>
                    <a:pt x="202" y="276"/>
                    <a:pt x="418" y="127"/>
                    <a:pt x="655" y="17"/>
                  </a:cubicBezTo>
                  <a:lnTo>
                    <a:pt x="694" y="0"/>
                  </a:lnTo>
                  <a:close/>
                </a:path>
              </a:pathLst>
            </a:custGeom>
          </p:spPr>
        </p:pic>
        <p:sp>
          <p:nvSpPr>
            <p:cNvPr id="29" name="等腰三角形 16"/>
            <p:cNvSpPr/>
            <p:nvPr userDrawn="1">
              <p:custDataLst>
                <p:tags r:id="rId29"/>
              </p:custDataLst>
            </p:nvPr>
          </p:nvSpPr>
          <p:spPr>
            <a:xfrm rot="2640000" flipV="1">
              <a:off x="841259" y="4084955"/>
              <a:ext cx="417271" cy="42672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等腰三角形 21"/>
            <p:cNvSpPr/>
            <p:nvPr userDrawn="1">
              <p:custDataLst>
                <p:tags r:id="rId30"/>
              </p:custDataLst>
            </p:nvPr>
          </p:nvSpPr>
          <p:spPr>
            <a:xfrm rot="8760000" flipV="1">
              <a:off x="-258762" y="3962400"/>
              <a:ext cx="724033" cy="847725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140" h="1334">
                  <a:moveTo>
                    <a:pt x="327" y="0"/>
                  </a:moveTo>
                  <a:lnTo>
                    <a:pt x="1140" y="1205"/>
                  </a:lnTo>
                  <a:lnTo>
                    <a:pt x="1132" y="1210"/>
                  </a:lnTo>
                  <a:cubicBezTo>
                    <a:pt x="1016" y="1289"/>
                    <a:pt x="876" y="1334"/>
                    <a:pt x="726" y="1334"/>
                  </a:cubicBezTo>
                  <a:cubicBezTo>
                    <a:pt x="325" y="1334"/>
                    <a:pt x="0" y="1009"/>
                    <a:pt x="0" y="607"/>
                  </a:cubicBezTo>
                  <a:cubicBezTo>
                    <a:pt x="0" y="356"/>
                    <a:pt x="127" y="135"/>
                    <a:pt x="320" y="5"/>
                  </a:cubicBezTo>
                  <a:lnTo>
                    <a:pt x="327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" name="组合 4"/>
          <p:cNvGrpSpPr/>
          <p:nvPr>
            <p:custDataLst>
              <p:tags r:id="rId2"/>
            </p:custDataLst>
          </p:nvPr>
        </p:nvGrpSpPr>
        <p:grpSpPr>
          <a:xfrm>
            <a:off x="10020616" y="4918075"/>
            <a:ext cx="1264919" cy="1224278"/>
            <a:chOff x="10020616" y="4918075"/>
            <a:chExt cx="1264919" cy="1224278"/>
          </a:xfrm>
        </p:grpSpPr>
        <p:sp>
          <p:nvSpPr>
            <p:cNvPr id="9" name="等腰三角形 16"/>
            <p:cNvSpPr/>
            <p:nvPr>
              <p:custDataLst>
                <p:tags r:id="rId13"/>
              </p:custDataLst>
            </p:nvPr>
          </p:nvSpPr>
          <p:spPr>
            <a:xfrm rot="14340000" flipV="1">
              <a:off x="10942734" y="5783665"/>
              <a:ext cx="338083" cy="34751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等腰三角形 21"/>
            <p:cNvSpPr/>
            <p:nvPr>
              <p:custDataLst>
                <p:tags r:id="rId14"/>
              </p:custDataLst>
            </p:nvPr>
          </p:nvSpPr>
          <p:spPr>
            <a:xfrm rot="20460000" flipV="1">
              <a:off x="10170869" y="5087752"/>
              <a:ext cx="922482" cy="9240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15"/>
              </p:custDataLst>
            </p:nvPr>
          </p:nvSpPr>
          <p:spPr>
            <a:xfrm rot="1320000" flipV="1">
              <a:off x="10707713" y="4918075"/>
              <a:ext cx="468230" cy="41243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等腰三角形 11"/>
            <p:cNvSpPr/>
            <p:nvPr>
              <p:custDataLst>
                <p:tags r:id="rId16"/>
              </p:custDataLst>
            </p:nvPr>
          </p:nvSpPr>
          <p:spPr>
            <a:xfrm rot="7320000" flipV="1">
              <a:off x="10002467" y="5851017"/>
              <a:ext cx="309485" cy="273187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3" name="Group 162"/>
            <p:cNvGrpSpPr/>
            <p:nvPr/>
          </p:nvGrpSpPr>
          <p:grpSpPr>
            <a:xfrm rot="20940000">
              <a:off x="10405301" y="5340678"/>
              <a:ext cx="455523" cy="417519"/>
              <a:chOff x="5022850" y="2200275"/>
              <a:chExt cx="368301" cy="368300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Freeform 279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5151438" y="2200275"/>
                <a:ext cx="239713" cy="239713"/>
              </a:xfrm>
              <a:custGeom>
                <a:avLst/>
                <a:gdLst>
                  <a:gd name="T0" fmla="*/ 274 w 319"/>
                  <a:gd name="T1" fmla="*/ 45 h 319"/>
                  <a:gd name="T2" fmla="*/ 109 w 319"/>
                  <a:gd name="T3" fmla="*/ 45 h 319"/>
                  <a:gd name="T4" fmla="*/ 0 w 319"/>
                  <a:gd name="T5" fmla="*/ 154 h 319"/>
                  <a:gd name="T6" fmla="*/ 164 w 319"/>
                  <a:gd name="T7" fmla="*/ 319 h 319"/>
                  <a:gd name="T8" fmla="*/ 274 w 319"/>
                  <a:gd name="T9" fmla="*/ 210 h 319"/>
                  <a:gd name="T10" fmla="*/ 274 w 319"/>
                  <a:gd name="T11" fmla="*/ 45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9" h="319">
                    <a:moveTo>
                      <a:pt x="274" y="45"/>
                    </a:moveTo>
                    <a:cubicBezTo>
                      <a:pt x="228" y="0"/>
                      <a:pt x="155" y="0"/>
                      <a:pt x="109" y="45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164" y="319"/>
                      <a:pt x="164" y="319"/>
                      <a:pt x="164" y="319"/>
                    </a:cubicBezTo>
                    <a:cubicBezTo>
                      <a:pt x="274" y="210"/>
                      <a:pt x="274" y="210"/>
                      <a:pt x="274" y="210"/>
                    </a:cubicBezTo>
                    <a:cubicBezTo>
                      <a:pt x="319" y="164"/>
                      <a:pt x="319" y="91"/>
                      <a:pt x="274" y="4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15" name="Freeform 280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5022850" y="2324100"/>
                <a:ext cx="241300" cy="244475"/>
              </a:xfrm>
              <a:custGeom>
                <a:avLst/>
                <a:gdLst>
                  <a:gd name="T0" fmla="*/ 155 w 320"/>
                  <a:gd name="T1" fmla="*/ 5 h 325"/>
                  <a:gd name="T2" fmla="*/ 161 w 320"/>
                  <a:gd name="T3" fmla="*/ 0 h 325"/>
                  <a:gd name="T4" fmla="*/ 45 w 320"/>
                  <a:gd name="T5" fmla="*/ 116 h 325"/>
                  <a:gd name="T6" fmla="*/ 45 w 320"/>
                  <a:gd name="T7" fmla="*/ 280 h 325"/>
                  <a:gd name="T8" fmla="*/ 209 w 320"/>
                  <a:gd name="T9" fmla="*/ 280 h 325"/>
                  <a:gd name="T10" fmla="*/ 320 w 320"/>
                  <a:gd name="T11" fmla="*/ 170 h 325"/>
                  <a:gd name="T12" fmla="*/ 155 w 320"/>
                  <a:gd name="T13" fmla="*/ 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325">
                    <a:moveTo>
                      <a:pt x="155" y="5"/>
                    </a:moveTo>
                    <a:cubicBezTo>
                      <a:pt x="161" y="0"/>
                      <a:pt x="161" y="0"/>
                      <a:pt x="161" y="0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0" y="161"/>
                      <a:pt x="0" y="234"/>
                      <a:pt x="45" y="280"/>
                    </a:cubicBezTo>
                    <a:cubicBezTo>
                      <a:pt x="90" y="325"/>
                      <a:pt x="164" y="325"/>
                      <a:pt x="209" y="280"/>
                    </a:cubicBezTo>
                    <a:cubicBezTo>
                      <a:pt x="320" y="170"/>
                      <a:pt x="320" y="170"/>
                      <a:pt x="320" y="170"/>
                    </a:cubicBezTo>
                    <a:lnTo>
                      <a:pt x="155" y="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4" name="组合 3"/>
          <p:cNvGrpSpPr/>
          <p:nvPr>
            <p:custDataLst>
              <p:tags r:id="rId3"/>
            </p:custDataLst>
          </p:nvPr>
        </p:nvGrpSpPr>
        <p:grpSpPr>
          <a:xfrm>
            <a:off x="10168892" y="604831"/>
            <a:ext cx="923924" cy="925519"/>
            <a:chOff x="10168892" y="604831"/>
            <a:chExt cx="923924" cy="925519"/>
          </a:xfrm>
        </p:grpSpPr>
        <p:sp>
          <p:nvSpPr>
            <p:cNvPr id="31" name="等腰三角形 30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0618481" y="1117666"/>
              <a:ext cx="467039" cy="412684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等腰三角形 31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0802184" y="623870"/>
              <a:ext cx="309672" cy="271593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等腰三角形 32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0150487" y="920190"/>
              <a:ext cx="309672" cy="2728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267595" y="1986280"/>
            <a:ext cx="5968552" cy="1029517"/>
          </a:xfrm>
        </p:spPr>
        <p:txBody>
          <a:bodyPr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4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37" name="文本占位符 36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5267595" y="3051584"/>
            <a:ext cx="5970257" cy="587548"/>
          </a:xfrm>
        </p:spPr>
        <p:txBody>
          <a:bodyPr lIns="90000" rIns="90000" bIns="46800"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38" name="文本占位符 36"/>
          <p:cNvSpPr>
            <a:spLocks noGrp="1"/>
          </p:cNvSpPr>
          <p:nvPr>
            <p:ph type="body" sz="quarter" idx="14" hasCustomPrompt="1"/>
            <p:custDataLst>
              <p:tags r:id="rId6"/>
            </p:custDataLst>
          </p:nvPr>
        </p:nvSpPr>
        <p:spPr>
          <a:xfrm>
            <a:off x="5267595" y="3701293"/>
            <a:ext cx="5970257" cy="479575"/>
          </a:xfrm>
        </p:spPr>
        <p:txBody>
          <a:bodyPr lIns="90000" tIns="0" rIns="90000" bIns="46800"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  </a:t>
            </a:r>
          </a:p>
        </p:txBody>
      </p:sp>
      <p:sp>
        <p:nvSpPr>
          <p:cNvPr id="34" name="日期占位符 2"/>
          <p:cNvSpPr>
            <a:spLocks noGrp="1"/>
          </p:cNvSpPr>
          <p:nvPr>
            <p:ph type="dt" sz="half" idx="2"/>
            <p:custDataLst>
              <p:tags r:id="rId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5CD702-7753-4330-AD9E-14F5201AE01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页脚占位符 3"/>
          <p:cNvSpPr>
            <a:spLocks noGrp="1"/>
          </p:cNvSpPr>
          <p:nvPr>
            <p:ph type="ftr" sz="quarter" idx="3"/>
            <p:custDataLst>
              <p:tags r:id="rId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" name="灯片编号占位符 4"/>
          <p:cNvSpPr>
            <a:spLocks noGrp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8849A2-E14E-46B8-A183-9EA18DE1A0C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501650" y="381000"/>
            <a:ext cx="11204575" cy="6124575"/>
          </a:xfrm>
          <a:prstGeom prst="rect">
            <a:avLst/>
          </a:prstGeom>
          <a:noFill/>
          <a:ln w="19050" cmpd="sng">
            <a:solidFill>
              <a:schemeClr val="accent1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3C0DB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1433513" y="771525"/>
            <a:ext cx="2316162" cy="2405063"/>
            <a:chOff x="1433513" y="771525"/>
            <a:chExt cx="2316162" cy="2405063"/>
          </a:xfrm>
        </p:grpSpPr>
        <p:sp>
          <p:nvSpPr>
            <p:cNvPr id="9" name="等腰三角形 16"/>
            <p:cNvSpPr/>
            <p:nvPr>
              <p:custDataLst>
                <p:tags r:id="rId20"/>
              </p:custDataLst>
            </p:nvPr>
          </p:nvSpPr>
          <p:spPr>
            <a:xfrm rot="2640000" flipV="1">
              <a:off x="3133725" y="1654175"/>
              <a:ext cx="615950" cy="6318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等腰三角形 21"/>
            <p:cNvSpPr/>
            <p:nvPr>
              <p:custDataLst>
                <p:tags r:id="rId21"/>
              </p:custDataLst>
            </p:nvPr>
          </p:nvSpPr>
          <p:spPr>
            <a:xfrm rot="8760000" flipV="1">
              <a:off x="1433513" y="1550988"/>
              <a:ext cx="1360488" cy="13620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等腰三角形 24"/>
            <p:cNvSpPr/>
            <p:nvPr>
              <p:custDataLst>
                <p:tags r:id="rId22"/>
              </p:custDataLst>
            </p:nvPr>
          </p:nvSpPr>
          <p:spPr>
            <a:xfrm rot="5400000" flipV="1">
              <a:off x="2720181" y="2569369"/>
              <a:ext cx="615950" cy="59848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23"/>
              </p:custDataLst>
            </p:nvPr>
          </p:nvSpPr>
          <p:spPr>
            <a:xfrm rot="20520000" flipV="1">
              <a:off x="2689225" y="1279525"/>
              <a:ext cx="466725" cy="412750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等腰三角形 15"/>
            <p:cNvSpPr/>
            <p:nvPr>
              <p:custDataLst>
                <p:tags r:id="rId24"/>
              </p:custDataLst>
            </p:nvPr>
          </p:nvSpPr>
          <p:spPr>
            <a:xfrm rot="4920000" flipV="1">
              <a:off x="2873375" y="790575"/>
              <a:ext cx="311150" cy="273050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25"/>
              </p:custDataLst>
            </p:nvPr>
          </p:nvSpPr>
          <p:spPr>
            <a:xfrm rot="8040000" flipV="1">
              <a:off x="2223294" y="1086644"/>
              <a:ext cx="309563" cy="27305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1" name="Group 203"/>
            <p:cNvGrpSpPr/>
            <p:nvPr>
              <p:custDataLst>
                <p:tags r:id="rId26"/>
              </p:custDataLst>
            </p:nvPr>
          </p:nvGrpSpPr>
          <p:grpSpPr>
            <a:xfrm rot="10080000" flipH="1" flipV="1">
              <a:off x="1825590" y="1732913"/>
              <a:ext cx="585470" cy="986146"/>
              <a:chOff x="5068888" y="3838575"/>
              <a:chExt cx="246063" cy="414338"/>
            </a:xfrm>
            <a:solidFill>
              <a:schemeClr val="bg1"/>
            </a:solidFill>
          </p:grpSpPr>
          <p:sp>
            <p:nvSpPr>
              <p:cNvPr id="22" name="Freeform 310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5068888" y="3843338"/>
                <a:ext cx="241300" cy="409575"/>
              </a:xfrm>
              <a:custGeom>
                <a:avLst/>
                <a:gdLst>
                  <a:gd name="T0" fmla="*/ 268 w 321"/>
                  <a:gd name="T1" fmla="*/ 0 h 544"/>
                  <a:gd name="T2" fmla="*/ 243 w 321"/>
                  <a:gd name="T3" fmla="*/ 0 h 544"/>
                  <a:gd name="T4" fmla="*/ 243 w 321"/>
                  <a:gd name="T5" fmla="*/ 35 h 544"/>
                  <a:gd name="T6" fmla="*/ 268 w 321"/>
                  <a:gd name="T7" fmla="*/ 35 h 544"/>
                  <a:gd name="T8" fmla="*/ 286 w 321"/>
                  <a:gd name="T9" fmla="*/ 53 h 544"/>
                  <a:gd name="T10" fmla="*/ 286 w 321"/>
                  <a:gd name="T11" fmla="*/ 190 h 544"/>
                  <a:gd name="T12" fmla="*/ 268 w 321"/>
                  <a:gd name="T13" fmla="*/ 208 h 544"/>
                  <a:gd name="T14" fmla="*/ 53 w 321"/>
                  <a:gd name="T15" fmla="*/ 208 h 544"/>
                  <a:gd name="T16" fmla="*/ 35 w 321"/>
                  <a:gd name="T17" fmla="*/ 190 h 544"/>
                  <a:gd name="T18" fmla="*/ 35 w 321"/>
                  <a:gd name="T19" fmla="*/ 53 h 544"/>
                  <a:gd name="T20" fmla="*/ 53 w 321"/>
                  <a:gd name="T21" fmla="*/ 35 h 544"/>
                  <a:gd name="T22" fmla="*/ 78 w 321"/>
                  <a:gd name="T23" fmla="*/ 35 h 544"/>
                  <a:gd name="T24" fmla="*/ 78 w 321"/>
                  <a:gd name="T25" fmla="*/ 0 h 544"/>
                  <a:gd name="T26" fmla="*/ 53 w 321"/>
                  <a:gd name="T27" fmla="*/ 0 h 544"/>
                  <a:gd name="T28" fmla="*/ 0 w 321"/>
                  <a:gd name="T29" fmla="*/ 53 h 544"/>
                  <a:gd name="T30" fmla="*/ 0 w 321"/>
                  <a:gd name="T31" fmla="*/ 190 h 544"/>
                  <a:gd name="T32" fmla="*/ 53 w 321"/>
                  <a:gd name="T33" fmla="*/ 243 h 544"/>
                  <a:gd name="T34" fmla="*/ 142 w 321"/>
                  <a:gd name="T35" fmla="*/ 243 h 544"/>
                  <a:gd name="T36" fmla="*/ 142 w 321"/>
                  <a:gd name="T37" fmla="*/ 486 h 544"/>
                  <a:gd name="T38" fmla="*/ 199 w 321"/>
                  <a:gd name="T39" fmla="*/ 544 h 544"/>
                  <a:gd name="T40" fmla="*/ 238 w 321"/>
                  <a:gd name="T41" fmla="*/ 544 h 544"/>
                  <a:gd name="T42" fmla="*/ 296 w 321"/>
                  <a:gd name="T43" fmla="*/ 486 h 544"/>
                  <a:gd name="T44" fmla="*/ 296 w 321"/>
                  <a:gd name="T45" fmla="*/ 445 h 544"/>
                  <a:gd name="T46" fmla="*/ 258 w 321"/>
                  <a:gd name="T47" fmla="*/ 445 h 544"/>
                  <a:gd name="T48" fmla="*/ 258 w 321"/>
                  <a:gd name="T49" fmla="*/ 486 h 544"/>
                  <a:gd name="T50" fmla="*/ 238 w 321"/>
                  <a:gd name="T51" fmla="*/ 506 h 544"/>
                  <a:gd name="T52" fmla="*/ 199 w 321"/>
                  <a:gd name="T53" fmla="*/ 506 h 544"/>
                  <a:gd name="T54" fmla="*/ 179 w 321"/>
                  <a:gd name="T55" fmla="*/ 486 h 544"/>
                  <a:gd name="T56" fmla="*/ 179 w 321"/>
                  <a:gd name="T57" fmla="*/ 243 h 544"/>
                  <a:gd name="T58" fmla="*/ 268 w 321"/>
                  <a:gd name="T59" fmla="*/ 243 h 544"/>
                  <a:gd name="T60" fmla="*/ 321 w 321"/>
                  <a:gd name="T61" fmla="*/ 190 h 544"/>
                  <a:gd name="T62" fmla="*/ 321 w 321"/>
                  <a:gd name="T63" fmla="*/ 53 h 544"/>
                  <a:gd name="T64" fmla="*/ 268 w 321"/>
                  <a:gd name="T65" fmla="*/ 0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1" h="544">
                    <a:moveTo>
                      <a:pt x="268" y="0"/>
                    </a:moveTo>
                    <a:cubicBezTo>
                      <a:pt x="243" y="0"/>
                      <a:pt x="243" y="0"/>
                      <a:pt x="243" y="0"/>
                    </a:cubicBezTo>
                    <a:cubicBezTo>
                      <a:pt x="243" y="35"/>
                      <a:pt x="243" y="35"/>
                      <a:pt x="243" y="35"/>
                    </a:cubicBezTo>
                    <a:cubicBezTo>
                      <a:pt x="268" y="35"/>
                      <a:pt x="268" y="35"/>
                      <a:pt x="268" y="35"/>
                    </a:cubicBezTo>
                    <a:cubicBezTo>
                      <a:pt x="278" y="35"/>
                      <a:pt x="286" y="43"/>
                      <a:pt x="286" y="53"/>
                    </a:cubicBezTo>
                    <a:cubicBezTo>
                      <a:pt x="286" y="190"/>
                      <a:pt x="286" y="190"/>
                      <a:pt x="286" y="190"/>
                    </a:cubicBezTo>
                    <a:cubicBezTo>
                      <a:pt x="286" y="200"/>
                      <a:pt x="278" y="208"/>
                      <a:pt x="268" y="208"/>
                    </a:cubicBezTo>
                    <a:cubicBezTo>
                      <a:pt x="53" y="208"/>
                      <a:pt x="53" y="208"/>
                      <a:pt x="53" y="208"/>
                    </a:cubicBezTo>
                    <a:cubicBezTo>
                      <a:pt x="43" y="208"/>
                      <a:pt x="35" y="200"/>
                      <a:pt x="35" y="190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5" y="43"/>
                      <a:pt x="43" y="35"/>
                      <a:pt x="53" y="35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24" y="0"/>
                      <a:pt x="0" y="24"/>
                      <a:pt x="0" y="53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219"/>
                      <a:pt x="24" y="243"/>
                      <a:pt x="53" y="243"/>
                    </a:cubicBezTo>
                    <a:cubicBezTo>
                      <a:pt x="142" y="243"/>
                      <a:pt x="142" y="243"/>
                      <a:pt x="142" y="243"/>
                    </a:cubicBezTo>
                    <a:cubicBezTo>
                      <a:pt x="142" y="486"/>
                      <a:pt x="142" y="486"/>
                      <a:pt x="142" y="486"/>
                    </a:cubicBezTo>
                    <a:cubicBezTo>
                      <a:pt x="142" y="518"/>
                      <a:pt x="167" y="544"/>
                      <a:pt x="199" y="544"/>
                    </a:cubicBezTo>
                    <a:cubicBezTo>
                      <a:pt x="238" y="544"/>
                      <a:pt x="238" y="544"/>
                      <a:pt x="238" y="544"/>
                    </a:cubicBezTo>
                    <a:cubicBezTo>
                      <a:pt x="270" y="544"/>
                      <a:pt x="296" y="518"/>
                      <a:pt x="296" y="486"/>
                    </a:cubicBezTo>
                    <a:cubicBezTo>
                      <a:pt x="296" y="445"/>
                      <a:pt x="296" y="445"/>
                      <a:pt x="296" y="445"/>
                    </a:cubicBezTo>
                    <a:cubicBezTo>
                      <a:pt x="258" y="445"/>
                      <a:pt x="258" y="445"/>
                      <a:pt x="258" y="445"/>
                    </a:cubicBezTo>
                    <a:cubicBezTo>
                      <a:pt x="258" y="486"/>
                      <a:pt x="258" y="486"/>
                      <a:pt x="258" y="486"/>
                    </a:cubicBezTo>
                    <a:cubicBezTo>
                      <a:pt x="258" y="497"/>
                      <a:pt x="249" y="506"/>
                      <a:pt x="238" y="506"/>
                    </a:cubicBezTo>
                    <a:cubicBezTo>
                      <a:pt x="199" y="506"/>
                      <a:pt x="199" y="506"/>
                      <a:pt x="199" y="506"/>
                    </a:cubicBezTo>
                    <a:cubicBezTo>
                      <a:pt x="188" y="506"/>
                      <a:pt x="179" y="497"/>
                      <a:pt x="179" y="486"/>
                    </a:cubicBezTo>
                    <a:cubicBezTo>
                      <a:pt x="179" y="243"/>
                      <a:pt x="179" y="243"/>
                      <a:pt x="179" y="243"/>
                    </a:cubicBezTo>
                    <a:cubicBezTo>
                      <a:pt x="268" y="243"/>
                      <a:pt x="268" y="243"/>
                      <a:pt x="268" y="243"/>
                    </a:cubicBezTo>
                    <a:cubicBezTo>
                      <a:pt x="297" y="243"/>
                      <a:pt x="321" y="219"/>
                      <a:pt x="321" y="190"/>
                    </a:cubicBezTo>
                    <a:cubicBezTo>
                      <a:pt x="321" y="53"/>
                      <a:pt x="321" y="53"/>
                      <a:pt x="321" y="53"/>
                    </a:cubicBezTo>
                    <a:cubicBezTo>
                      <a:pt x="321" y="24"/>
                      <a:pt x="297" y="0"/>
                      <a:pt x="26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3" name="Freeform 311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5106988" y="3838575"/>
                <a:ext cx="63500" cy="38100"/>
              </a:xfrm>
              <a:custGeom>
                <a:avLst/>
                <a:gdLst>
                  <a:gd name="T0" fmla="*/ 84 w 84"/>
                  <a:gd name="T1" fmla="*/ 41 h 52"/>
                  <a:gd name="T2" fmla="*/ 73 w 84"/>
                  <a:gd name="T3" fmla="*/ 52 h 52"/>
                  <a:gd name="T4" fmla="*/ 11 w 84"/>
                  <a:gd name="T5" fmla="*/ 52 h 52"/>
                  <a:gd name="T6" fmla="*/ 0 w 84"/>
                  <a:gd name="T7" fmla="*/ 41 h 52"/>
                  <a:gd name="T8" fmla="*/ 0 w 84"/>
                  <a:gd name="T9" fmla="*/ 11 h 52"/>
                  <a:gd name="T10" fmla="*/ 11 w 84"/>
                  <a:gd name="T11" fmla="*/ 0 h 52"/>
                  <a:gd name="T12" fmla="*/ 73 w 84"/>
                  <a:gd name="T13" fmla="*/ 0 h 52"/>
                  <a:gd name="T14" fmla="*/ 84 w 84"/>
                  <a:gd name="T15" fmla="*/ 11 h 52"/>
                  <a:gd name="T16" fmla="*/ 84 w 84"/>
                  <a:gd name="T17" fmla="*/ 4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52">
                    <a:moveTo>
                      <a:pt x="84" y="41"/>
                    </a:moveTo>
                    <a:cubicBezTo>
                      <a:pt x="84" y="47"/>
                      <a:pt x="79" y="52"/>
                      <a:pt x="73" y="52"/>
                    </a:cubicBezTo>
                    <a:cubicBezTo>
                      <a:pt x="11" y="52"/>
                      <a:pt x="11" y="52"/>
                      <a:pt x="11" y="52"/>
                    </a:cubicBezTo>
                    <a:cubicBezTo>
                      <a:pt x="5" y="52"/>
                      <a:pt x="0" y="47"/>
                      <a:pt x="0" y="4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9" y="0"/>
                      <a:pt x="84" y="5"/>
                      <a:pt x="84" y="11"/>
                    </a:cubicBezTo>
                    <a:lnTo>
                      <a:pt x="84" y="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4" name="Freeform 312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5207000" y="3838575"/>
                <a:ext cx="63500" cy="38100"/>
              </a:xfrm>
              <a:custGeom>
                <a:avLst/>
                <a:gdLst>
                  <a:gd name="T0" fmla="*/ 73 w 85"/>
                  <a:gd name="T1" fmla="*/ 0 h 52"/>
                  <a:gd name="T2" fmla="*/ 11 w 85"/>
                  <a:gd name="T3" fmla="*/ 0 h 52"/>
                  <a:gd name="T4" fmla="*/ 0 w 85"/>
                  <a:gd name="T5" fmla="*/ 11 h 52"/>
                  <a:gd name="T6" fmla="*/ 0 w 85"/>
                  <a:gd name="T7" fmla="*/ 41 h 52"/>
                  <a:gd name="T8" fmla="*/ 11 w 85"/>
                  <a:gd name="T9" fmla="*/ 52 h 52"/>
                  <a:gd name="T10" fmla="*/ 73 w 85"/>
                  <a:gd name="T11" fmla="*/ 52 h 52"/>
                  <a:gd name="T12" fmla="*/ 85 w 85"/>
                  <a:gd name="T13" fmla="*/ 41 h 52"/>
                  <a:gd name="T14" fmla="*/ 85 w 85"/>
                  <a:gd name="T15" fmla="*/ 11 h 52"/>
                  <a:gd name="T16" fmla="*/ 73 w 85"/>
                  <a:gd name="T1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52">
                    <a:moveTo>
                      <a:pt x="73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5" y="52"/>
                      <a:pt x="11" y="52"/>
                    </a:cubicBezTo>
                    <a:cubicBezTo>
                      <a:pt x="73" y="52"/>
                      <a:pt x="73" y="52"/>
                      <a:pt x="73" y="52"/>
                    </a:cubicBezTo>
                    <a:cubicBezTo>
                      <a:pt x="80" y="52"/>
                      <a:pt x="85" y="47"/>
                      <a:pt x="85" y="4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5" y="5"/>
                      <a:pt x="80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5" name="Oval 313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5233988" y="4103688"/>
                <a:ext cx="80963" cy="8096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4" name="组合 3"/>
          <p:cNvGrpSpPr/>
          <p:nvPr>
            <p:custDataLst>
              <p:tags r:id="rId3"/>
            </p:custDataLst>
          </p:nvPr>
        </p:nvGrpSpPr>
        <p:grpSpPr>
          <a:xfrm>
            <a:off x="9480549" y="4154487"/>
            <a:ext cx="1855789" cy="1822451"/>
            <a:chOff x="9480549" y="4154487"/>
            <a:chExt cx="1855789" cy="1822451"/>
          </a:xfrm>
        </p:grpSpPr>
        <p:sp>
          <p:nvSpPr>
            <p:cNvPr id="12" name="等腰三角形 16"/>
            <p:cNvSpPr/>
            <p:nvPr>
              <p:custDataLst>
                <p:tags r:id="rId9"/>
              </p:custDataLst>
            </p:nvPr>
          </p:nvSpPr>
          <p:spPr>
            <a:xfrm rot="13680000" flipV="1">
              <a:off x="9486106" y="5298281"/>
              <a:ext cx="444500" cy="4556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等腰三角形 21"/>
            <p:cNvSpPr/>
            <p:nvPr>
              <p:custDataLst>
                <p:tags r:id="rId10"/>
              </p:custDataLst>
            </p:nvPr>
          </p:nvSpPr>
          <p:spPr>
            <a:xfrm rot="19800000" flipV="1">
              <a:off x="10055225" y="4992688"/>
              <a:ext cx="982663" cy="9842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等腰三角形 24"/>
            <p:cNvSpPr/>
            <p:nvPr>
              <p:custDataLst>
                <p:tags r:id="rId11"/>
              </p:custDataLst>
            </p:nvPr>
          </p:nvSpPr>
          <p:spPr>
            <a:xfrm rot="16440000" flipV="1">
              <a:off x="9486900" y="4562475"/>
              <a:ext cx="444500" cy="431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等腰三角形 17"/>
            <p:cNvSpPr/>
            <p:nvPr>
              <p:custDataLst>
                <p:tags r:id="rId12"/>
              </p:custDataLst>
            </p:nvPr>
          </p:nvSpPr>
          <p:spPr>
            <a:xfrm rot="20520000" flipV="1">
              <a:off x="10858500" y="4662488"/>
              <a:ext cx="468313" cy="411163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13"/>
              </p:custDataLst>
            </p:nvPr>
          </p:nvSpPr>
          <p:spPr>
            <a:xfrm rot="4920000" flipV="1">
              <a:off x="11045031" y="4172744"/>
              <a:ext cx="309563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4"/>
              </p:custDataLst>
            </p:nvPr>
          </p:nvSpPr>
          <p:spPr>
            <a:xfrm rot="8040000" flipV="1">
              <a:off x="10392569" y="4468019"/>
              <a:ext cx="309563" cy="27305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6" name="Group 208"/>
            <p:cNvGrpSpPr/>
            <p:nvPr>
              <p:custDataLst>
                <p:tags r:id="rId15"/>
              </p:custDataLst>
            </p:nvPr>
          </p:nvGrpSpPr>
          <p:grpSpPr>
            <a:xfrm rot="20760000">
              <a:off x="10368234" y="5225413"/>
              <a:ext cx="328936" cy="488315"/>
              <a:chOff x="65087" y="3805238"/>
              <a:chExt cx="303213" cy="450850"/>
            </a:xfrm>
            <a:solidFill>
              <a:schemeClr val="bg1"/>
            </a:solidFill>
          </p:grpSpPr>
          <p:sp>
            <p:nvSpPr>
              <p:cNvPr id="27" name="Freeform 314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142875" y="3870325"/>
                <a:ext cx="147638" cy="47625"/>
              </a:xfrm>
              <a:custGeom>
                <a:avLst/>
                <a:gdLst>
                  <a:gd name="T0" fmla="*/ 14 w 196"/>
                  <a:gd name="T1" fmla="*/ 65 h 65"/>
                  <a:gd name="T2" fmla="*/ 0 w 196"/>
                  <a:gd name="T3" fmla="*/ 47 h 65"/>
                  <a:gd name="T4" fmla="*/ 0 w 196"/>
                  <a:gd name="T5" fmla="*/ 18 h 65"/>
                  <a:gd name="T6" fmla="*/ 14 w 196"/>
                  <a:gd name="T7" fmla="*/ 0 h 65"/>
                  <a:gd name="T8" fmla="*/ 182 w 196"/>
                  <a:gd name="T9" fmla="*/ 0 h 65"/>
                  <a:gd name="T10" fmla="*/ 196 w 196"/>
                  <a:gd name="T11" fmla="*/ 18 h 65"/>
                  <a:gd name="T12" fmla="*/ 196 w 196"/>
                  <a:gd name="T13" fmla="*/ 47 h 65"/>
                  <a:gd name="T14" fmla="*/ 182 w 196"/>
                  <a:gd name="T15" fmla="*/ 65 h 65"/>
                  <a:gd name="T16" fmla="*/ 14 w 196"/>
                  <a:gd name="T1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65">
                    <a:moveTo>
                      <a:pt x="14" y="65"/>
                    </a:moveTo>
                    <a:cubicBezTo>
                      <a:pt x="6" y="65"/>
                      <a:pt x="0" y="56"/>
                      <a:pt x="0" y="4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6" y="0"/>
                      <a:pt x="14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90" y="0"/>
                      <a:pt x="196" y="8"/>
                      <a:pt x="196" y="18"/>
                    </a:cubicBezTo>
                    <a:cubicBezTo>
                      <a:pt x="196" y="47"/>
                      <a:pt x="196" y="47"/>
                      <a:pt x="196" y="47"/>
                    </a:cubicBezTo>
                    <a:cubicBezTo>
                      <a:pt x="196" y="56"/>
                      <a:pt x="190" y="65"/>
                      <a:pt x="182" y="65"/>
                    </a:cubicBezTo>
                    <a:lnTo>
                      <a:pt x="14" y="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8" name="Freeform 315"/>
              <p:cNvSpPr>
                <a:spLocks noEditPoint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5087" y="3913188"/>
                <a:ext cx="303213" cy="342900"/>
              </a:xfrm>
              <a:custGeom>
                <a:avLst/>
                <a:gdLst>
                  <a:gd name="T0" fmla="*/ 396 w 402"/>
                  <a:gd name="T1" fmla="*/ 382 h 456"/>
                  <a:gd name="T2" fmla="*/ 249 w 402"/>
                  <a:gd name="T3" fmla="*/ 118 h 456"/>
                  <a:gd name="T4" fmla="*/ 249 w 402"/>
                  <a:gd name="T5" fmla="*/ 0 h 456"/>
                  <a:gd name="T6" fmla="*/ 153 w 402"/>
                  <a:gd name="T7" fmla="*/ 0 h 456"/>
                  <a:gd name="T8" fmla="*/ 153 w 402"/>
                  <a:gd name="T9" fmla="*/ 118 h 456"/>
                  <a:gd name="T10" fmla="*/ 6 w 402"/>
                  <a:gd name="T11" fmla="*/ 382 h 456"/>
                  <a:gd name="T12" fmla="*/ 14 w 402"/>
                  <a:gd name="T13" fmla="*/ 433 h 456"/>
                  <a:gd name="T14" fmla="*/ 76 w 402"/>
                  <a:gd name="T15" fmla="*/ 456 h 456"/>
                  <a:gd name="T16" fmla="*/ 326 w 402"/>
                  <a:gd name="T17" fmla="*/ 456 h 456"/>
                  <a:gd name="T18" fmla="*/ 388 w 402"/>
                  <a:gd name="T19" fmla="*/ 433 h 456"/>
                  <a:gd name="T20" fmla="*/ 396 w 402"/>
                  <a:gd name="T21" fmla="*/ 382 h 456"/>
                  <a:gd name="T22" fmla="*/ 238 w 402"/>
                  <a:gd name="T23" fmla="*/ 165 h 456"/>
                  <a:gd name="T24" fmla="*/ 269 w 402"/>
                  <a:gd name="T25" fmla="*/ 196 h 456"/>
                  <a:gd name="T26" fmla="*/ 238 w 402"/>
                  <a:gd name="T27" fmla="*/ 227 h 456"/>
                  <a:gd name="T28" fmla="*/ 207 w 402"/>
                  <a:gd name="T29" fmla="*/ 196 h 456"/>
                  <a:gd name="T30" fmla="*/ 238 w 402"/>
                  <a:gd name="T31" fmla="*/ 165 h 456"/>
                  <a:gd name="T32" fmla="*/ 195 w 402"/>
                  <a:gd name="T33" fmla="*/ 100 h 456"/>
                  <a:gd name="T34" fmla="*/ 216 w 402"/>
                  <a:gd name="T35" fmla="*/ 120 h 456"/>
                  <a:gd name="T36" fmla="*/ 195 w 402"/>
                  <a:gd name="T37" fmla="*/ 141 h 456"/>
                  <a:gd name="T38" fmla="*/ 174 w 402"/>
                  <a:gd name="T39" fmla="*/ 120 h 456"/>
                  <a:gd name="T40" fmla="*/ 195 w 402"/>
                  <a:gd name="T41" fmla="*/ 100 h 456"/>
                  <a:gd name="T42" fmla="*/ 165 w 402"/>
                  <a:gd name="T43" fmla="*/ 200 h 456"/>
                  <a:gd name="T44" fmla="*/ 190 w 402"/>
                  <a:gd name="T45" fmla="*/ 225 h 456"/>
                  <a:gd name="T46" fmla="*/ 165 w 402"/>
                  <a:gd name="T47" fmla="*/ 249 h 456"/>
                  <a:gd name="T48" fmla="*/ 140 w 402"/>
                  <a:gd name="T49" fmla="*/ 225 h 456"/>
                  <a:gd name="T50" fmla="*/ 165 w 402"/>
                  <a:gd name="T51" fmla="*/ 200 h 456"/>
                  <a:gd name="T52" fmla="*/ 360 w 402"/>
                  <a:gd name="T53" fmla="*/ 411 h 456"/>
                  <a:gd name="T54" fmla="*/ 326 w 402"/>
                  <a:gd name="T55" fmla="*/ 421 h 456"/>
                  <a:gd name="T56" fmla="*/ 76 w 402"/>
                  <a:gd name="T57" fmla="*/ 421 h 456"/>
                  <a:gd name="T58" fmla="*/ 42 w 402"/>
                  <a:gd name="T59" fmla="*/ 411 h 456"/>
                  <a:gd name="T60" fmla="*/ 39 w 402"/>
                  <a:gd name="T61" fmla="*/ 393 h 456"/>
                  <a:gd name="T62" fmla="*/ 107 w 402"/>
                  <a:gd name="T63" fmla="*/ 257 h 456"/>
                  <a:gd name="T64" fmla="*/ 295 w 402"/>
                  <a:gd name="T65" fmla="*/ 257 h 456"/>
                  <a:gd name="T66" fmla="*/ 363 w 402"/>
                  <a:gd name="T67" fmla="*/ 393 h 456"/>
                  <a:gd name="T68" fmla="*/ 360 w 402"/>
                  <a:gd name="T69" fmla="*/ 411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2" h="456">
                    <a:moveTo>
                      <a:pt x="396" y="382"/>
                    </a:moveTo>
                    <a:cubicBezTo>
                      <a:pt x="365" y="289"/>
                      <a:pt x="310" y="221"/>
                      <a:pt x="249" y="118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118"/>
                      <a:pt x="153" y="118"/>
                      <a:pt x="153" y="118"/>
                    </a:cubicBezTo>
                    <a:cubicBezTo>
                      <a:pt x="92" y="221"/>
                      <a:pt x="37" y="289"/>
                      <a:pt x="6" y="382"/>
                    </a:cubicBezTo>
                    <a:cubicBezTo>
                      <a:pt x="0" y="399"/>
                      <a:pt x="3" y="418"/>
                      <a:pt x="14" y="433"/>
                    </a:cubicBezTo>
                    <a:cubicBezTo>
                      <a:pt x="24" y="447"/>
                      <a:pt x="58" y="456"/>
                      <a:pt x="76" y="456"/>
                    </a:cubicBezTo>
                    <a:cubicBezTo>
                      <a:pt x="326" y="456"/>
                      <a:pt x="326" y="456"/>
                      <a:pt x="326" y="456"/>
                    </a:cubicBezTo>
                    <a:cubicBezTo>
                      <a:pt x="344" y="456"/>
                      <a:pt x="378" y="447"/>
                      <a:pt x="388" y="433"/>
                    </a:cubicBezTo>
                    <a:cubicBezTo>
                      <a:pt x="399" y="418"/>
                      <a:pt x="402" y="399"/>
                      <a:pt x="396" y="382"/>
                    </a:cubicBezTo>
                    <a:close/>
                    <a:moveTo>
                      <a:pt x="238" y="165"/>
                    </a:moveTo>
                    <a:cubicBezTo>
                      <a:pt x="255" y="165"/>
                      <a:pt x="269" y="178"/>
                      <a:pt x="269" y="196"/>
                    </a:cubicBezTo>
                    <a:cubicBezTo>
                      <a:pt x="269" y="213"/>
                      <a:pt x="255" y="227"/>
                      <a:pt x="238" y="227"/>
                    </a:cubicBezTo>
                    <a:cubicBezTo>
                      <a:pt x="221" y="227"/>
                      <a:pt x="207" y="213"/>
                      <a:pt x="207" y="196"/>
                    </a:cubicBezTo>
                    <a:cubicBezTo>
                      <a:pt x="207" y="178"/>
                      <a:pt x="221" y="165"/>
                      <a:pt x="238" y="165"/>
                    </a:cubicBezTo>
                    <a:close/>
                    <a:moveTo>
                      <a:pt x="195" y="100"/>
                    </a:moveTo>
                    <a:cubicBezTo>
                      <a:pt x="207" y="100"/>
                      <a:pt x="216" y="109"/>
                      <a:pt x="216" y="120"/>
                    </a:cubicBezTo>
                    <a:cubicBezTo>
                      <a:pt x="216" y="132"/>
                      <a:pt x="207" y="141"/>
                      <a:pt x="195" y="141"/>
                    </a:cubicBezTo>
                    <a:cubicBezTo>
                      <a:pt x="184" y="141"/>
                      <a:pt x="174" y="132"/>
                      <a:pt x="174" y="120"/>
                    </a:cubicBezTo>
                    <a:cubicBezTo>
                      <a:pt x="174" y="109"/>
                      <a:pt x="184" y="100"/>
                      <a:pt x="195" y="100"/>
                    </a:cubicBezTo>
                    <a:close/>
                    <a:moveTo>
                      <a:pt x="165" y="200"/>
                    </a:moveTo>
                    <a:cubicBezTo>
                      <a:pt x="179" y="200"/>
                      <a:pt x="190" y="211"/>
                      <a:pt x="190" y="225"/>
                    </a:cubicBezTo>
                    <a:cubicBezTo>
                      <a:pt x="190" y="238"/>
                      <a:pt x="179" y="249"/>
                      <a:pt x="165" y="249"/>
                    </a:cubicBezTo>
                    <a:cubicBezTo>
                      <a:pt x="151" y="249"/>
                      <a:pt x="140" y="238"/>
                      <a:pt x="140" y="225"/>
                    </a:cubicBezTo>
                    <a:cubicBezTo>
                      <a:pt x="140" y="211"/>
                      <a:pt x="151" y="200"/>
                      <a:pt x="165" y="200"/>
                    </a:cubicBezTo>
                    <a:close/>
                    <a:moveTo>
                      <a:pt x="360" y="411"/>
                    </a:moveTo>
                    <a:cubicBezTo>
                      <a:pt x="355" y="415"/>
                      <a:pt x="337" y="421"/>
                      <a:pt x="326" y="421"/>
                    </a:cubicBezTo>
                    <a:cubicBezTo>
                      <a:pt x="76" y="421"/>
                      <a:pt x="76" y="421"/>
                      <a:pt x="76" y="421"/>
                    </a:cubicBezTo>
                    <a:cubicBezTo>
                      <a:pt x="65" y="421"/>
                      <a:pt x="47" y="415"/>
                      <a:pt x="42" y="411"/>
                    </a:cubicBezTo>
                    <a:cubicBezTo>
                      <a:pt x="38" y="406"/>
                      <a:pt x="37" y="399"/>
                      <a:pt x="39" y="393"/>
                    </a:cubicBezTo>
                    <a:cubicBezTo>
                      <a:pt x="55" y="344"/>
                      <a:pt x="79" y="302"/>
                      <a:pt x="107" y="257"/>
                    </a:cubicBezTo>
                    <a:cubicBezTo>
                      <a:pt x="295" y="257"/>
                      <a:pt x="295" y="257"/>
                      <a:pt x="295" y="257"/>
                    </a:cubicBezTo>
                    <a:cubicBezTo>
                      <a:pt x="323" y="302"/>
                      <a:pt x="347" y="344"/>
                      <a:pt x="363" y="393"/>
                    </a:cubicBezTo>
                    <a:cubicBezTo>
                      <a:pt x="365" y="399"/>
                      <a:pt x="364" y="406"/>
                      <a:pt x="360" y="4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9" name="Oval 31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17487" y="3805238"/>
                <a:ext cx="44450" cy="46038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30" name="Oval 317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73037" y="3835400"/>
                <a:ext cx="23813" cy="238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</p:grpSp>
      </p:grp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019551" y="3442995"/>
            <a:ext cx="4845050" cy="757044"/>
          </a:xfrm>
        </p:spPr>
        <p:txBody>
          <a:bodyPr lIns="90000" tIns="46800" rIns="90000" bIns="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3600" b="0" i="0" u="none" strike="noStrike" kern="1200" cap="none" spc="15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单击此处编辑标题</a:t>
            </a:r>
          </a:p>
        </p:txBody>
      </p:sp>
      <p:sp>
        <p:nvSpPr>
          <p:cNvPr id="36" name="文本占位符 35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019551" y="4243028"/>
            <a:ext cx="4845050" cy="772118"/>
          </a:xfrm>
        </p:spPr>
        <p:txBody>
          <a:bodyPr lIns="90000" tIns="0" rIns="90000" bIns="46800"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31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39C2609-D625-43A3-BB35-0FCB24E480D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235B49-A031-4D6F-BB09-D6D7E2C06D8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15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3"/>
            </p:custDataLst>
          </p:nvPr>
        </p:nvSpPr>
        <p:spPr bwMode="auto">
          <a:xfrm>
            <a:off x="669925" y="442913"/>
            <a:ext cx="108521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4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2020/9/24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26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5" Type="http://schemas.openxmlformats.org/officeDocument/2006/relationships/tags" Target="../tags/tag228.xml"/><Relationship Id="rId10" Type="http://schemas.openxmlformats.org/officeDocument/2006/relationships/tags" Target="../tags/tag233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3" Type="http://schemas.openxmlformats.org/officeDocument/2006/relationships/tags" Target="../tags/tag238.xml"/><Relationship Id="rId7" Type="http://schemas.openxmlformats.org/officeDocument/2006/relationships/tags" Target="../tags/tag242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240.xml"/><Relationship Id="rId10" Type="http://schemas.openxmlformats.org/officeDocument/2006/relationships/tags" Target="../tags/tag245.xml"/><Relationship Id="rId4" Type="http://schemas.openxmlformats.org/officeDocument/2006/relationships/tags" Target="../tags/tag239.xml"/><Relationship Id="rId9" Type="http://schemas.openxmlformats.org/officeDocument/2006/relationships/tags" Target="../tags/tag2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144.xml"/><Relationship Id="rId7" Type="http://schemas.openxmlformats.org/officeDocument/2006/relationships/tags" Target="../tags/tag14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5" Type="http://schemas.openxmlformats.org/officeDocument/2006/relationships/tags" Target="../tags/tag146.xml"/><Relationship Id="rId10" Type="http://schemas.openxmlformats.org/officeDocument/2006/relationships/tags" Target="../tags/tag151.xml"/><Relationship Id="rId4" Type="http://schemas.openxmlformats.org/officeDocument/2006/relationships/tags" Target="../tags/tag145.xml"/><Relationship Id="rId9" Type="http://schemas.openxmlformats.org/officeDocument/2006/relationships/tags" Target="../tags/tag15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5" Type="http://schemas.openxmlformats.org/officeDocument/2006/relationships/tags" Target="../tags/tag157.xml"/><Relationship Id="rId10" Type="http://schemas.openxmlformats.org/officeDocument/2006/relationships/tags" Target="../tags/tag162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67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5" Type="http://schemas.openxmlformats.org/officeDocument/2006/relationships/tags" Target="../tags/tag169.xml"/><Relationship Id="rId10" Type="http://schemas.openxmlformats.org/officeDocument/2006/relationships/tags" Target="../tags/tag174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81.xml"/><Relationship Id="rId10" Type="http://schemas.openxmlformats.org/officeDocument/2006/relationships/tags" Target="../tags/tag186.xml"/><Relationship Id="rId4" Type="http://schemas.openxmlformats.org/officeDocument/2006/relationships/tags" Target="../tags/tag180.xml"/><Relationship Id="rId9" Type="http://schemas.openxmlformats.org/officeDocument/2006/relationships/tags" Target="../tags/tag18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0" Type="http://schemas.openxmlformats.org/officeDocument/2006/relationships/tags" Target="../tags/tag196.xml"/><Relationship Id="rId4" Type="http://schemas.openxmlformats.org/officeDocument/2006/relationships/tags" Target="../tags/tag190.xml"/><Relationship Id="rId9" Type="http://schemas.openxmlformats.org/officeDocument/2006/relationships/tags" Target="../tags/tag19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00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5" Type="http://schemas.openxmlformats.org/officeDocument/2006/relationships/tags" Target="../tags/tag202.xml"/><Relationship Id="rId10" Type="http://schemas.openxmlformats.org/officeDocument/2006/relationships/tags" Target="../tags/tag207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12.xml"/><Relationship Id="rId7" Type="http://schemas.openxmlformats.org/officeDocument/2006/relationships/tags" Target="../tags/tag216.xml"/><Relationship Id="rId12" Type="http://schemas.openxmlformats.org/officeDocument/2006/relationships/tags" Target="../tags/tag221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1" Type="http://schemas.openxmlformats.org/officeDocument/2006/relationships/tags" Target="../tags/tag220.xml"/><Relationship Id="rId5" Type="http://schemas.openxmlformats.org/officeDocument/2006/relationships/tags" Target="../tags/tag214.xml"/><Relationship Id="rId10" Type="http://schemas.openxmlformats.org/officeDocument/2006/relationships/tags" Target="../tags/tag219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3"/>
          <p:cNvSpPr txBox="1"/>
          <p:nvPr>
            <p:custDataLst>
              <p:tags r:id="rId2"/>
            </p:custDataLst>
          </p:nvPr>
        </p:nvSpPr>
        <p:spPr bwMode="auto">
          <a:xfrm>
            <a:off x="2684586" y="2523147"/>
            <a:ext cx="8206152" cy="168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rtlCol="0" anchor="b" anchorCtr="0" compatLnSpc="1">
            <a:normAutofit fontScale="95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spc="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sz="4600" dirty="0" smtClean="0">
                <a:solidFill>
                  <a:schemeClr val="accent1"/>
                </a:solidFill>
              </a:rPr>
              <a:t>2021</a:t>
            </a:r>
            <a:r>
              <a:rPr lang="zh-CN" altLang="en-US" sz="4600" dirty="0" smtClean="0">
                <a:solidFill>
                  <a:schemeClr val="accent1"/>
                </a:solidFill>
              </a:rPr>
              <a:t>年度 城乡居民</a:t>
            </a:r>
            <a:endParaRPr lang="en-US" altLang="zh-CN" sz="4600" dirty="0" smtClean="0">
              <a:solidFill>
                <a:schemeClr val="accent1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4600" dirty="0" smtClean="0">
                <a:solidFill>
                  <a:schemeClr val="accent1"/>
                </a:solidFill>
              </a:rPr>
              <a:t>基本</a:t>
            </a:r>
            <a:r>
              <a:rPr lang="zh-CN" altLang="en-US" sz="4600" dirty="0">
                <a:solidFill>
                  <a:schemeClr val="accent1"/>
                </a:solidFill>
              </a:rPr>
              <a:t>医疗</a:t>
            </a:r>
            <a:r>
              <a:rPr lang="zh-CN" altLang="en-US" sz="4600" dirty="0" smtClean="0">
                <a:solidFill>
                  <a:schemeClr val="accent1"/>
                </a:solidFill>
              </a:rPr>
              <a:t>保险政策解读</a:t>
            </a:r>
            <a:endParaRPr lang="zh-CN" altLang="en-US" sz="46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3"/>
          <p:cNvSpPr txBox="1"/>
          <p:nvPr>
            <p:custDataLst>
              <p:tags r:id="rId2"/>
            </p:custDataLst>
          </p:nvPr>
        </p:nvSpPr>
        <p:spPr bwMode="auto">
          <a:xfrm>
            <a:off x="3954145" y="2663825"/>
            <a:ext cx="592709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rtlCol="0" anchor="b" anchorCtr="0" compatLnSpc="1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spc="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4600" dirty="0">
                <a:solidFill>
                  <a:schemeClr val="accent1"/>
                </a:solidFill>
              </a:rPr>
              <a:t>城乡居民大病保险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930" y="1061085"/>
            <a:ext cx="8740775" cy="5516419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大病保险的支付范围：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参保人员发生的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合规医疗费用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，经城乡居民基本医</a:t>
            </a:r>
          </a:p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            疗保险按规定支付后，个人负担超过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起付标准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部分。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合规医疗费用：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一个保障年度内，在定点医疗机构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住院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实际发生并符合我</a:t>
            </a:r>
          </a:p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            市城乡居民基本医疗保险支付范围的医疗费用。</a:t>
            </a:r>
          </a:p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          （包含高值药品超过基本医保限额部分、儿童苯丙酮尿症）</a:t>
            </a:r>
          </a:p>
          <a:p>
            <a:pPr algn="l">
              <a:lnSpc>
                <a:spcPct val="200000"/>
              </a:lnSpc>
            </a:pP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3.2021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年度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大病保险起付标准：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非困难群体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：</a:t>
            </a:r>
            <a:r>
              <a:rPr lang="en-US" altLang="zh-CN" sz="2000" b="1" dirty="0" smtClean="0">
                <a:solidFill>
                  <a:srgbClr val="00B050"/>
                </a:solidFill>
                <a:latin typeface="+mn-ea"/>
              </a:rPr>
              <a:t>20000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元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；困难群体（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10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种儿</a:t>
            </a:r>
          </a:p>
          <a:p>
            <a:pPr algn="l"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                         童血液病和实体肿瘤）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：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10000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元。</a:t>
            </a:r>
          </a:p>
          <a:p>
            <a:pPr algn="l">
              <a:lnSpc>
                <a:spcPct val="2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异地个人负担合规医疗费用的累计：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依规异地个人负担合规医疗费用全部</a:t>
            </a:r>
          </a:p>
          <a:p>
            <a:pPr algn="l"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+mn-ea"/>
              </a:rPr>
              <a:t>                         累计；未依规异地个人负担合规医疗费用按90%累计。</a:t>
            </a:r>
            <a:endParaRPr lang="zh-CN" altLang="en-US" sz="20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623889" y="4068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一、大病保险的几个关键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问题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8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9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0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5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6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7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23889" y="4068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二、待遇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标准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3250359809"/>
              </p:ext>
            </p:extLst>
          </p:nvPr>
        </p:nvGraphicFramePr>
        <p:xfrm>
          <a:off x="932180" y="1606550"/>
          <a:ext cx="10458450" cy="3446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710"/>
                <a:gridCol w="2015490"/>
                <a:gridCol w="2299482"/>
                <a:gridCol w="2836984"/>
                <a:gridCol w="2070784"/>
              </a:tblGrid>
              <a:tr h="632558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人员类别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起付标准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支付比例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76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0至5万元（含5万元）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5万元至10万元（含10万元）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10万元以上部分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968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非困难群体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2021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年度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20000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元</a:t>
                      </a:r>
                      <a:r>
                        <a:rPr lang="zh-CN" alt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60%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65%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70%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9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困难群体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2021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年度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10000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元</a:t>
                      </a:r>
                      <a:r>
                        <a:rPr lang="zh-CN" alt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70%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4" y="269631"/>
            <a:ext cx="3329354" cy="58849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32" y="3212123"/>
            <a:ext cx="2965938" cy="268349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19908" y="926123"/>
            <a:ext cx="64359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</a:rPr>
              <a:t>微信公众号</a:t>
            </a:r>
            <a:r>
              <a:rPr lang="zh-CN" altLang="en-US" sz="2400" dirty="0">
                <a:solidFill>
                  <a:srgbClr val="FF0000"/>
                </a:solidFill>
              </a:rPr>
              <a:t>：</a:t>
            </a:r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00B0F0"/>
              </a:solidFill>
            </a:endParaRPr>
          </a:p>
          <a:p>
            <a:r>
              <a:rPr lang="zh-CN" altLang="en-US" dirty="0"/>
              <a:t>“</a:t>
            </a:r>
            <a:r>
              <a:rPr lang="zh-CN" altLang="zh-CN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大连市医保局</a:t>
            </a:r>
            <a:r>
              <a:rPr lang="zh-CN" altLang="en-US" dirty="0" smtClean="0"/>
              <a:t>”</a:t>
            </a:r>
            <a:r>
              <a:rPr lang="en-US" altLang="zh-CN" dirty="0" smtClean="0"/>
              <a:t> --- </a:t>
            </a:r>
            <a:r>
              <a:rPr lang="zh-CN" altLang="zh-CN" dirty="0"/>
              <a:t>服务</a:t>
            </a:r>
            <a:r>
              <a:rPr lang="zh-CN" altLang="zh-CN" dirty="0" smtClean="0"/>
              <a:t>大厅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--- </a:t>
            </a:r>
            <a:r>
              <a:rPr lang="zh-CN" altLang="en-US" dirty="0"/>
              <a:t>我要查（个人医疗记录查询、诊疗目录查询等）</a:t>
            </a:r>
            <a:endParaRPr lang="en-US" altLang="zh-CN" dirty="0"/>
          </a:p>
          <a:p>
            <a:r>
              <a:rPr lang="en-US" altLang="zh-CN" dirty="0" smtClean="0"/>
              <a:t>        --- </a:t>
            </a:r>
            <a:r>
              <a:rPr lang="zh-CN" altLang="en-US" dirty="0" smtClean="0"/>
              <a:t>我</a:t>
            </a:r>
            <a:r>
              <a:rPr lang="zh-CN" altLang="en-US" dirty="0"/>
              <a:t>要</a:t>
            </a:r>
            <a:r>
              <a:rPr lang="zh-CN" altLang="en-US" dirty="0" smtClean="0"/>
              <a:t>办 （异地</a:t>
            </a:r>
            <a:r>
              <a:rPr lang="zh-CN" altLang="en-US" dirty="0"/>
              <a:t>就医备案、医疗保险管理转移等）</a:t>
            </a:r>
          </a:p>
        </p:txBody>
      </p:sp>
    </p:spTree>
    <p:extLst>
      <p:ext uri="{BB962C8B-B14F-4D97-AF65-F5344CB8AC3E}">
        <p14:creationId xmlns:p14="http://schemas.microsoft.com/office/powerpoint/2010/main" val="11990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6093" y="1230921"/>
            <a:ext cx="96715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B0F0"/>
                </a:solidFill>
              </a:rPr>
              <a:t>咨询电话：</a:t>
            </a:r>
            <a:endParaRPr lang="en-US" altLang="zh-CN" sz="2400" dirty="0" smtClean="0">
              <a:solidFill>
                <a:srgbClr val="00B0F0"/>
              </a:solidFill>
            </a:endParaRPr>
          </a:p>
          <a:p>
            <a:endParaRPr lang="en-US" altLang="zh-CN" sz="2000" dirty="0" smtClean="0"/>
          </a:p>
          <a:p>
            <a:r>
              <a:rPr lang="zh-CN" altLang="en-US" sz="2000" dirty="0"/>
              <a:t>异地就医咨询： </a:t>
            </a:r>
            <a:r>
              <a:rPr lang="en-US" altLang="zh-CN" sz="2000" dirty="0" smtClean="0"/>
              <a:t>83709182</a:t>
            </a:r>
          </a:p>
          <a:p>
            <a:endParaRPr lang="en-US" altLang="zh-CN" sz="2000" dirty="0"/>
          </a:p>
          <a:p>
            <a:r>
              <a:rPr lang="zh-CN" altLang="zh-CN" sz="2000" dirty="0"/>
              <a:t>异地就医</a:t>
            </a:r>
            <a:r>
              <a:rPr lang="zh-CN" altLang="en-US" sz="2000" dirty="0"/>
              <a:t>申报</a:t>
            </a:r>
            <a:r>
              <a:rPr lang="zh-CN" altLang="en-US" sz="2000" dirty="0" smtClean="0"/>
              <a:t>： </a:t>
            </a:r>
            <a:r>
              <a:rPr lang="en-US" altLang="zh-CN" sz="2000" dirty="0" smtClean="0"/>
              <a:t>0411-88857000</a:t>
            </a:r>
            <a:r>
              <a:rPr lang="zh-CN" altLang="en-US" sz="2000" dirty="0"/>
              <a:t>（</a:t>
            </a:r>
            <a:r>
              <a:rPr lang="en-US" altLang="zh-CN" sz="2000" dirty="0"/>
              <a:t>24</a:t>
            </a:r>
            <a:r>
              <a:rPr lang="zh-CN" altLang="en-US" sz="2000" dirty="0"/>
              <a:t>小时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大连市医保中心：   </a:t>
            </a:r>
            <a:r>
              <a:rPr lang="en-US" altLang="zh-CN" sz="2000" dirty="0" smtClean="0"/>
              <a:t>83709222</a:t>
            </a:r>
          </a:p>
          <a:p>
            <a:endParaRPr lang="en-US" altLang="zh-CN" sz="2000" dirty="0" smtClean="0"/>
          </a:p>
          <a:p>
            <a:r>
              <a:rPr lang="zh-CN" altLang="en-US" sz="2000" dirty="0" smtClean="0"/>
              <a:t>医保沙河口办事处：  </a:t>
            </a:r>
            <a:r>
              <a:rPr lang="en-US" altLang="zh-CN" sz="2000" dirty="0" smtClean="0"/>
              <a:t>84548926</a:t>
            </a:r>
          </a:p>
          <a:p>
            <a:endParaRPr lang="en-US" altLang="zh-CN" sz="2000" dirty="0"/>
          </a:p>
          <a:p>
            <a:r>
              <a:rPr lang="zh-CN" altLang="en-US" sz="2000" dirty="0"/>
              <a:t>社保</a:t>
            </a:r>
            <a:r>
              <a:rPr lang="zh-CN" altLang="en-US" sz="2000" dirty="0" smtClean="0"/>
              <a:t>卡制卡：    </a:t>
            </a:r>
            <a:r>
              <a:rPr lang="en-US" altLang="zh-CN" sz="2000" dirty="0" smtClean="0"/>
              <a:t>88124671</a:t>
            </a:r>
          </a:p>
          <a:p>
            <a:endParaRPr lang="en-US" altLang="zh-CN" sz="2000" dirty="0" smtClean="0"/>
          </a:p>
          <a:p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362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谢谢大家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9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0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1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6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7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8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1183517467"/>
              </p:ext>
            </p:extLst>
          </p:nvPr>
        </p:nvGraphicFramePr>
        <p:xfrm>
          <a:off x="1393799" y="1167236"/>
          <a:ext cx="8441863" cy="3785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26"/>
                <a:gridCol w="1085583"/>
                <a:gridCol w="5404338"/>
                <a:gridCol w="1277816"/>
              </a:tblGrid>
              <a:tr h="5683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类别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参 保</a:t>
                      </a:r>
                      <a:r>
                        <a:rPr lang="zh-CN" altLang="en-US" sz="1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范   </a:t>
                      </a: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围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个人缴费标准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731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成年居民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具有我市户籍或我市居住证，且年龄超过18周岁的城乡非从业</a:t>
                      </a:r>
                      <a:r>
                        <a:rPr lang="zh-CN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非全日制在读居民</a:t>
                      </a:r>
                      <a:endParaRPr lang="en-US" altLang="en-US" sz="14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zh-CN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</a:t>
                      </a:r>
                      <a:r>
                        <a:rPr lang="zh-CN" sz="18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元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046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未成年居民</a:t>
                      </a:r>
                      <a:endParaRPr lang="en-US" altLang="en-US" sz="1400" b="1" dirty="0">
                        <a:solidFill>
                          <a:srgbClr val="0070C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在我市行政区域内中小学（包括职业高中、中专、技校）就读的</a:t>
                      </a:r>
                      <a:r>
                        <a:rPr lang="zh-CN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学生</a:t>
                      </a:r>
                      <a:endParaRPr lang="en-US" altLang="en-US" sz="1400" b="0" dirty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295 </a:t>
                      </a:r>
                      <a:r>
                        <a:rPr lang="zh-CN" sz="18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元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8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本身或</a:t>
                      </a:r>
                      <a:r>
                        <a:rPr lang="zh-CN" sz="1400" dirty="0">
                          <a:solidFill>
                            <a:schemeClr val="tx1"/>
                          </a:solidFill>
                        </a:rPr>
                        <a:t>父母一方</a:t>
                      </a:r>
                      <a:r>
                        <a:rPr lang="zh-CN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具有</a:t>
                      </a: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我市户籍或我市居住证未满18周岁的居民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87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转出户籍前为我市户籍的华侨未满18周岁的子女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82253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大学生</a:t>
                      </a:r>
                      <a:endParaRPr lang="en-US" altLang="en-US" sz="1400" b="1" dirty="0">
                        <a:solidFill>
                          <a:srgbClr val="0070C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在我市行政区域内的中央部委所属、省属和市属普通高等院校（包括民办高校）、科研院所就读的</a:t>
                      </a:r>
                      <a:r>
                        <a:rPr lang="zh-CN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全日制</a:t>
                      </a: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学生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8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295 </a:t>
                      </a:r>
                      <a:r>
                        <a:rPr lang="zh-CN" altLang="zh-CN" sz="1800" b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元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828994" y="16677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zh-CN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一、参保</a:t>
            </a:r>
            <a:r>
              <a:rPr lang="zh-CN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范围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及缴费标准</a:t>
            </a:r>
            <a:endParaRPr lang="zh-CN" altLang="zh-CN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文本框 2"/>
          <p:cNvSpPr txBox="1"/>
          <p:nvPr>
            <p:custDataLst>
              <p:tags r:id="rId5"/>
            </p:custDataLst>
          </p:nvPr>
        </p:nvSpPr>
        <p:spPr>
          <a:xfrm>
            <a:off x="1547446" y="5142546"/>
            <a:ext cx="8241322" cy="964189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医疗救助人员个人缴费部分按规定由医疗救助金予以补助：</a:t>
            </a:r>
            <a:endParaRPr lang="en-US" altLang="zh-CN" sz="1600" b="0" spc="3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、低保家庭成员</a:t>
            </a: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100%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资助；</a:t>
            </a: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2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、</a:t>
            </a:r>
            <a:r>
              <a:rPr lang="zh-CN" altLang="en-US" sz="1600" b="0" spc="300" dirty="0">
                <a:solidFill>
                  <a:srgbClr val="0070C0"/>
                </a:solidFill>
                <a:latin typeface="+mn-ea"/>
              </a:rPr>
              <a:t>低收入家庭</a:t>
            </a:r>
            <a:r>
              <a:rPr lang="zh-CN" altLang="en-US" sz="1600" b="0" spc="300" dirty="0" smtClean="0">
                <a:solidFill>
                  <a:srgbClr val="0070C0"/>
                </a:solidFill>
                <a:latin typeface="+mn-ea"/>
              </a:rPr>
              <a:t>成员</a:t>
            </a: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50%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资助。</a:t>
            </a:r>
            <a:endParaRPr lang="en-US" altLang="zh-CN" sz="1600" b="0" spc="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295" y="1270399"/>
            <a:ext cx="9253855" cy="491918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（一）参保缴费实行预缴制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，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2021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年度预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缴期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为：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2020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年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10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月1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0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日  至  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2020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年12月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15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日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（二）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大学生可按学制年度参保，按照入学时参保个人缴费标准</a:t>
            </a:r>
            <a:r>
              <a:rPr lang="en-US" altLang="zh-CN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一次性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缴纳学制年数的保费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。</a:t>
            </a:r>
          </a:p>
          <a:p>
            <a:pPr>
              <a:lnSpc>
                <a:spcPct val="200000"/>
              </a:lnSpc>
            </a:pP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623889" y="4068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zh-CN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二、参保</a:t>
            </a:r>
            <a:r>
              <a:rPr lang="zh-CN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缴费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期</a:t>
            </a:r>
            <a:endParaRPr lang="zh-CN" altLang="zh-CN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568" y="1958975"/>
            <a:ext cx="8740864" cy="3070226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符合条件的参保人员未在预缴期内参保的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，可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在缴费年度的1至9月补缴当年度的医疗保险费，自补费满2个月后的次月1日起开始享受城乡居民基本医疗保险待遇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2.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逾期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参保等待期在年内计算，不再跨年。</a:t>
            </a:r>
            <a:r>
              <a:rPr lang="zh-CN" altLang="en-US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只要在预缴期内缴纳下一年度保费，就可以</a:t>
            </a:r>
            <a:r>
              <a:rPr lang="zh-CN" altLang="en-US" sz="24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从</a:t>
            </a:r>
            <a:r>
              <a:rPr lang="en-US" altLang="zh-CN" sz="24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1</a:t>
            </a:r>
            <a:r>
              <a:rPr lang="zh-CN" altLang="en-US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月</a:t>
            </a:r>
            <a:r>
              <a:rPr lang="en-US" altLang="zh-CN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1</a:t>
            </a:r>
            <a:r>
              <a:rPr lang="zh-CN" altLang="en-US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日起享受待遇。</a:t>
            </a:r>
          </a:p>
        </p:txBody>
      </p: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623889" y="4068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三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逾期参保等待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期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8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9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0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5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6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7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23889" y="4068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四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、城居基本医保</a:t>
            </a:r>
            <a:r>
              <a:rPr lang="zh-CN" altLang="en-US" sz="2800" spc="300" dirty="0">
                <a:solidFill>
                  <a:srgbClr val="00B0F0"/>
                </a:solidFill>
              </a:rPr>
              <a:t>住院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待遇标准</a:t>
            </a:r>
            <a:r>
              <a:rPr lang="zh-CN" altLang="en-US" sz="1800" spc="300" dirty="0" smtClean="0">
                <a:solidFill>
                  <a:srgbClr val="00B050"/>
                </a:solidFill>
              </a:rPr>
              <a:t>（提高</a:t>
            </a:r>
            <a:r>
              <a:rPr lang="zh-CN" altLang="en-US" sz="1800" spc="300" dirty="0">
                <a:solidFill>
                  <a:srgbClr val="00B050"/>
                </a:solidFill>
              </a:rPr>
              <a:t>了</a:t>
            </a:r>
            <a:r>
              <a:rPr lang="en-US" altLang="zh-CN" sz="1800" spc="300" dirty="0" smtClean="0">
                <a:solidFill>
                  <a:srgbClr val="00B050"/>
                </a:solidFill>
              </a:rPr>
              <a:t>5%</a:t>
            </a:r>
            <a:r>
              <a:rPr lang="zh-CN" altLang="en-US" sz="1800" spc="300" dirty="0" smtClean="0">
                <a:solidFill>
                  <a:srgbClr val="00B050"/>
                </a:solidFill>
              </a:rPr>
              <a:t>）</a:t>
            </a:r>
            <a:endParaRPr lang="zh-CN" altLang="en-US" sz="1800" spc="300" dirty="0">
              <a:solidFill>
                <a:srgbClr val="00B050"/>
              </a:solidFill>
            </a:endParaRPr>
          </a:p>
        </p:txBody>
      </p:sp>
      <p:graphicFrame>
        <p:nvGraphicFramePr>
          <p:cNvPr id="4" name="表格 3"/>
          <p:cNvGraphicFramePr/>
          <p:nvPr>
            <p:extLst>
              <p:ext uri="{D42A27DB-BD31-4B8C-83A1-F6EECF244321}">
                <p14:modId xmlns:p14="http://schemas.microsoft.com/office/powerpoint/2010/main" val="1995182328"/>
              </p:ext>
            </p:extLst>
          </p:nvPr>
        </p:nvGraphicFramePr>
        <p:xfrm>
          <a:off x="1531938" y="1601343"/>
          <a:ext cx="9128125" cy="422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920"/>
                <a:gridCol w="847065"/>
                <a:gridCol w="727100"/>
                <a:gridCol w="796290"/>
                <a:gridCol w="786056"/>
                <a:gridCol w="788109"/>
                <a:gridCol w="739775"/>
                <a:gridCol w="1355725"/>
                <a:gridCol w="891540"/>
                <a:gridCol w="1058545"/>
              </a:tblGrid>
              <a:tr h="48069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人员类别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本地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医院级别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异地</a:t>
                      </a:r>
                      <a:r>
                        <a:rPr lang="zh-CN" altLang="en-US" sz="14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就医</a:t>
                      </a:r>
                      <a:endParaRPr lang="en-US" altLang="en-US" sz="14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9629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附一</a:t>
                      </a:r>
                      <a:endParaRPr lang="en-US" altLang="zh-CN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附</a:t>
                      </a: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二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其它三甲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其他三级医院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二级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一级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基层医疗机构（家庭病床）、护理院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依规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转诊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未依规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转诊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9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未成年</a:t>
                      </a:r>
                      <a:r>
                        <a:rPr lang="zh-CN" altLang="en-US" sz="1400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居民</a:t>
                      </a:r>
                      <a:endParaRPr lang="en-US" altLang="zh-CN" sz="1400" b="0" dirty="0" smtClean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  <a:p>
                      <a:pPr indent="0" algn="ctr">
                        <a:buNone/>
                      </a:pPr>
                      <a:endParaRPr lang="zh-CN" sz="1400" b="0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大学生</a:t>
                      </a:r>
                      <a:endParaRPr lang="en-US" altLang="en-US" sz="1400" b="0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起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付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标准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300</a:t>
                      </a:r>
                      <a:r>
                        <a:rPr lang="zh-CN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200</a:t>
                      </a:r>
                      <a:r>
                        <a:rPr lang="zh-CN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1500</a:t>
                      </a:r>
                      <a:r>
                        <a:rPr lang="zh-CN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2000</a:t>
                      </a:r>
                      <a:r>
                        <a:rPr lang="zh-CN" alt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5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报销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比例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75%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85%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90%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95%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70%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60%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59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支付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限额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20万元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41391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成年居民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起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付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标准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1200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850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600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1500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2000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4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9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报销</a:t>
                      </a: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比例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65</a:t>
                      </a: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%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70%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80%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85%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90%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50%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40%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3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支付</a:t>
                      </a:r>
                      <a:r>
                        <a:rPr lang="zh-CN" altLang="zh-CN" sz="14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限额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15万元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0955" y="864550"/>
            <a:ext cx="9413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五</a:t>
            </a:r>
            <a:r>
              <a:rPr lang="zh-CN" altLang="en-US" sz="24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、城</a:t>
            </a:r>
            <a:r>
              <a:rPr lang="zh-CN" altLang="en-US" sz="2400" b="1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居基本医</a:t>
            </a:r>
            <a:r>
              <a:rPr lang="zh-CN" altLang="en-US" sz="24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保</a:t>
            </a:r>
            <a:r>
              <a:rPr lang="zh-CN" altLang="en-US" sz="2400" b="1" spc="300" dirty="0" smtClean="0">
                <a:solidFill>
                  <a:srgbClr val="00B0F0"/>
                </a:solidFill>
              </a:rPr>
              <a:t>普通门诊与</a:t>
            </a:r>
            <a:r>
              <a:rPr lang="zh-CN" altLang="zh-CN" sz="2400" b="1" dirty="0" smtClean="0">
                <a:solidFill>
                  <a:srgbClr val="00B0F0"/>
                </a:solidFill>
              </a:rPr>
              <a:t>“两病”</a:t>
            </a:r>
            <a:r>
              <a:rPr lang="zh-CN" altLang="zh-CN" sz="2400" b="1" dirty="0" smtClean="0"/>
              <a:t>补助待遇</a:t>
            </a:r>
            <a:endParaRPr lang="en-US" altLang="zh-CN" sz="2400" b="1" dirty="0" smtClean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28099"/>
              </p:ext>
            </p:extLst>
          </p:nvPr>
        </p:nvGraphicFramePr>
        <p:xfrm>
          <a:off x="1676400" y="1805500"/>
          <a:ext cx="9378461" cy="380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881"/>
                <a:gridCol w="932169"/>
                <a:gridCol w="1114258"/>
                <a:gridCol w="1043353"/>
                <a:gridCol w="1582615"/>
                <a:gridCol w="1453663"/>
                <a:gridCol w="2602522"/>
              </a:tblGrid>
              <a:tr h="930392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补助病种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起付标准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支付比例</a:t>
                      </a:r>
                      <a:endParaRPr lang="en-US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支付限额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定点医疗机构范围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962">
                <a:tc rowSpan="3"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普通门诊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%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人员类别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符合条件的医疗保险定点二级及以下公立综合医院（包括校门诊部、校卫生所），公立的社区卫生服务机构、乡镇卫生院和村卫生室。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469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未成年和大学生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成年居民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7877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33776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两病</a:t>
                      </a:r>
                      <a:endParaRPr lang="en-US" altLang="zh-CN" sz="18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+mn-ea"/>
                          <a:ea typeface="+mn-ea"/>
                          <a:cs typeface="宋体"/>
                        </a:rPr>
                        <a:t>高血压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65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%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126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+mn-ea"/>
                          <a:ea typeface="+mn-ea"/>
                          <a:cs typeface="宋体"/>
                        </a:rPr>
                        <a:t>糖尿病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406769" y="5766973"/>
            <a:ext cx="9378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政策解读：①同时患有“两病”人员，按糖尿病限额执行。限额不滚存、不累计。</a:t>
            </a:r>
          </a:p>
        </p:txBody>
      </p:sp>
    </p:spTree>
    <p:extLst>
      <p:ext uri="{BB962C8B-B14F-4D97-AF65-F5344CB8AC3E}">
        <p14:creationId xmlns:p14="http://schemas.microsoft.com/office/powerpoint/2010/main" val="382930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9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0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1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6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7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8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cxnSp>
        <p:nvCxnSpPr>
          <p:cNvPr id="6" name="直接连接符 5"/>
          <p:cNvCxnSpPr/>
          <p:nvPr>
            <p:custDataLst>
              <p:tags r:id="rId4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623889" y="4068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六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、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城乡居民医保和职工医保的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转换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2001520" y="2128520"/>
            <a:ext cx="740410" cy="24072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城乡居民医保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9063990" y="2948940"/>
            <a:ext cx="1915795" cy="5670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职工医保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9607550" y="3764280"/>
            <a:ext cx="893445" cy="12096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灵活就业人员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9542145" y="1739265"/>
            <a:ext cx="958850" cy="9010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单位职工</a:t>
            </a: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3286760" y="2209165"/>
            <a:ext cx="57696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3744596" y="1470501"/>
            <a:ext cx="4702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当年就业后转参，</a:t>
            </a:r>
            <a:r>
              <a:rPr lang="zh-CN" altLang="zh-CN" sz="2400" b="1" dirty="0">
                <a:ln/>
                <a:solidFill>
                  <a:schemeClr val="accent1"/>
                </a:solidFill>
                <a:effectLst/>
              </a:rPr>
              <a:t>次月</a:t>
            </a:r>
            <a:r>
              <a:rPr lang="zh-CN" altLang="zh-CN" dirty="0"/>
              <a:t>享受待遇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（不需要办理销户手续 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  <a:endParaRPr lang="zh-CN" altLang="zh-CN" dirty="0">
              <a:solidFill>
                <a:srgbClr val="FF0000"/>
              </a:solidFill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 flipH="1">
            <a:off x="3308350" y="2470150"/>
            <a:ext cx="5693410" cy="10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745230" y="2564765"/>
            <a:ext cx="47028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>
                <a:sym typeface="+mn-ea"/>
              </a:rPr>
              <a:t>当年解除合同后，恢复城乡居民医保待遇。</a:t>
            </a:r>
            <a:endParaRPr lang="zh-CN" altLang="en-US" dirty="0"/>
          </a:p>
        </p:txBody>
      </p:sp>
      <p:cxnSp>
        <p:nvCxnSpPr>
          <p:cNvPr id="31" name="直接箭头连接符 30"/>
          <p:cNvCxnSpPr/>
          <p:nvPr/>
        </p:nvCxnSpPr>
        <p:spPr>
          <a:xfrm>
            <a:off x="3308350" y="4251960"/>
            <a:ext cx="57696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H="1">
            <a:off x="3324860" y="4556760"/>
            <a:ext cx="5693410" cy="10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3506470" y="3538855"/>
            <a:ext cx="52476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预缴期内停缴下一年度城乡居民保费，次年</a:t>
            </a:r>
            <a:r>
              <a:rPr lang="en-US" altLang="zh-CN" dirty="0"/>
              <a:t>1</a:t>
            </a:r>
            <a:r>
              <a:rPr lang="zh-CN" altLang="en-US" dirty="0"/>
              <a:t>月起按灵活就业人员缴费，自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1</a:t>
            </a:r>
            <a:r>
              <a:rPr lang="zh-CN" altLang="en-US" dirty="0"/>
              <a:t>日起转换为职工待遇。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531235" y="4700270"/>
            <a:ext cx="52476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预缴期内缴纳下一年度城乡居民保费，</a:t>
            </a:r>
          </a:p>
          <a:p>
            <a:r>
              <a:rPr lang="en-US" dirty="0"/>
              <a:t>12</a:t>
            </a:r>
            <a:r>
              <a:rPr lang="zh-CN" altLang="en-US" dirty="0"/>
              <a:t>月起停缴职工基本医疗保险费，</a:t>
            </a:r>
          </a:p>
          <a:p>
            <a:pPr algn="l"/>
            <a:r>
              <a:rPr lang="zh-CN" altLang="en-US" dirty="0"/>
              <a:t>自次年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1</a:t>
            </a:r>
            <a:r>
              <a:rPr lang="zh-CN" altLang="en-US" dirty="0"/>
              <a:t>日起转换待遇。</a:t>
            </a:r>
          </a:p>
          <a:p>
            <a:pPr algn="l"/>
            <a:r>
              <a:rPr lang="zh-CN" altLang="en-US" dirty="0"/>
              <a:t>除</a:t>
            </a:r>
            <a:r>
              <a:rPr lang="zh-CN" altLang="en-US" dirty="0">
                <a:sym typeface="+mn-ea"/>
              </a:rPr>
              <a:t>医疗救助人员，年度内不允许转换。</a:t>
            </a:r>
          </a:p>
        </p:txBody>
      </p:sp>
      <p:cxnSp>
        <p:nvCxnSpPr>
          <p:cNvPr id="35" name="直接连接符 34"/>
          <p:cNvCxnSpPr>
            <a:stCxn id="17" idx="2"/>
            <a:endCxn id="4" idx="0"/>
          </p:cNvCxnSpPr>
          <p:nvPr/>
        </p:nvCxnSpPr>
        <p:spPr>
          <a:xfrm>
            <a:off x="10021570" y="2640330"/>
            <a:ext cx="635" cy="308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 flipV="1">
            <a:off x="10036175" y="3526790"/>
            <a:ext cx="7620" cy="237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930" y="1415415"/>
            <a:ext cx="9253855" cy="442976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适用人群：</a:t>
            </a:r>
            <a:r>
              <a:rPr lang="zh-CN" altLang="en-US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预缴期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或</a:t>
            </a:r>
            <a:r>
              <a:rPr lang="zh-CN" altLang="en-US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逾期参保等待期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内死亡、转往外地、就业转为职工医保或获得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   医疗救助参保资助的。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退费条件：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参保人员个人向</a:t>
            </a:r>
            <a:r>
              <a:rPr lang="zh-CN" altLang="en-US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医疗保险经办机构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提出申请（预缴期联系代办单位）；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  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2.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提供死亡证明、转移接续和参保凭证等资料。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不予退费：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1.</a:t>
            </a:r>
            <a:r>
              <a:rPr lang="zh-CN" altLang="en-US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已经进入待遇享受期的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，不管是否享受了待遇，</a:t>
            </a:r>
            <a:r>
              <a:rPr lang="zh-CN" altLang="en-US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均不予退费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  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2.已参加城乡居民基本医疗保险的人员，在缴费</a:t>
            </a:r>
            <a:r>
              <a:rPr lang="en-US" altLang="zh-CN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年度内身份转换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为医疗救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      助人员的，在上年度预缴期个人已经缴纳的保费不退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。</a:t>
            </a:r>
          </a:p>
        </p:txBody>
      </p: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623889" y="4068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七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 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关于退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费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295" y="1270635"/>
            <a:ext cx="8740775" cy="460057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大学生应征入伍：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参加我市城乡居民医保的大学生在校就读期间应征入伍的，其入伍后未享受保险待遇的时间</a:t>
            </a:r>
            <a:r>
              <a:rPr lang="zh-CN" altLang="en-US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顺延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至返校就读，在应征入伍期间发生的医疗费用，我市城乡居民基本医疗保险不予支付。</a:t>
            </a:r>
          </a:p>
          <a:p>
            <a:pPr>
              <a:lnSpc>
                <a:spcPct val="20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大学生节假日医疗费用：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大学生在法定假日、寒暑假期间或因病休学期间，在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户口所在地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住院治疗发生的支付范围内医疗费用</a:t>
            </a:r>
            <a:r>
              <a:rPr lang="en-US" altLang="zh-CN" sz="2000" dirty="0">
                <a:solidFill>
                  <a:srgbClr val="00B050"/>
                </a:solidFill>
                <a:latin typeface="+mn-ea"/>
              </a:rPr>
              <a:t>按我市住院治疗标准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支付；在</a:t>
            </a: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非户口所在地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住院治疗发生的支付范围内医疗费用</a:t>
            </a:r>
            <a:r>
              <a:rPr lang="en-US" altLang="zh-CN" sz="2000" dirty="0">
                <a:solidFill>
                  <a:srgbClr val="00B050"/>
                </a:solidFill>
                <a:latin typeface="+mn-ea"/>
              </a:rPr>
              <a:t>按转诊异地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住院治疗标准支付。</a:t>
            </a:r>
          </a:p>
        </p:txBody>
      </p: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623889" y="4068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八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大学生特殊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政策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312_6"/>
  <p:tag name="KSO_WM_TEMPLATE_SUBCATEGORY" val="0"/>
  <p:tag name="KSO_WM_SLIDE_TYPE" val="sectionTitle"/>
  <p:tag name="KSO_WM_SLIDE_SUBTYPE" val="pureTxt"/>
  <p:tag name="KSO_WM_SLIDE_ITEM_CNT" val="0"/>
  <p:tag name="KSO_WM_SLIDE_INDEX" val="6"/>
  <p:tag name="KSO_WM_TAG_VERSION" val="1.0"/>
  <p:tag name="KSO_WM_BEAUTIFY_FLAG" val="#wm#"/>
  <p:tag name="KSO_WM_TEMPLATE_CATEGORY" val="custom"/>
  <p:tag name="KSO_WM_TEMPLATE_INDEX" val="20202312"/>
  <p:tag name="KSO_WM_SLIDE_LAYOUT" val="a_b_e"/>
  <p:tag name="KSO_WM_SLIDE_LAYOUT_CNT" val="1_1_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RESET_TEXT" val="第一节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2_6*e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312_6"/>
  <p:tag name="KSO_WM_TEMPLATE_SUBCATEGORY" val="0"/>
  <p:tag name="KSO_WM_SLIDE_TYPE" val="sectionTitle"/>
  <p:tag name="KSO_WM_SLIDE_SUBTYPE" val="pureTxt"/>
  <p:tag name="KSO_WM_SLIDE_ITEM_CNT" val="0"/>
  <p:tag name="KSO_WM_SLIDE_INDEX" val="6"/>
  <p:tag name="KSO_WM_TAG_VERSION" val="1.0"/>
  <p:tag name="KSO_WM_BEAUTIFY_FLAG" val="#wm#"/>
  <p:tag name="KSO_WM_TEMPLATE_CATEGORY" val="custom"/>
  <p:tag name="KSO_WM_TEMPLATE_INDEX" val="20202312"/>
  <p:tag name="KSO_WM_SLIDE_LAYOUT" val="a_b_e"/>
  <p:tag name="KSO_WM_SLIDE_LAYOUT_CNT" val="1_1_1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RESET_TEXT" val="第一节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2_6*e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  <p:tag name="KSO_WM_SLIDE_MODEL_TYPE" val="numdgm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5、6、7、8、9、10、11、12、14"/>
  <p:tag name="KSO_WM_SLIDE_ID" val="custom20202603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312"/>
  <p:tag name="KSO_WM_SLIDE_LAYOUT" val="a_b"/>
  <p:tag name="KSO_WM_SLIDE_LAYOUT_CNT" val="1_3"/>
  <p:tag name="KSO_WM_TEMPLATE_MASTER_TYPE" val="1"/>
  <p:tag name="KSO_WM_TEMPLATE_COLOR_TYPE" val="1"/>
  <p:tag name="KSO_WM_TEMPLATE_MASTER_THUMB_INDEX" val="12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简约通用模板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603_1*a*1"/>
  <p:tag name="KSO_WM_TEMPLATE_CATEGORY" val="custom"/>
  <p:tag name="KSO_WM_TEMPLATE_INDEX" val="20202603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EMPLATE_SUBCATEGORY" val="0"/>
  <p:tag name="KSO_WM_TEMPLATE_THUMBS_INDEX" val="1、5、6、8、9、13、14"/>
  <p:tag name="KSO_WM_TAG_VERSION" val="1.0"/>
  <p:tag name="KSO_WM_BEAUTIFY_FLAG" val="#wm#"/>
  <p:tag name="KSO_WM_TEMPLATE_CATEGORY" val="custom"/>
  <p:tag name="KSO_WM_TEMPLATE_INDEX" val="202023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3_Office 主题​​">
  <a:themeElements>
    <a:clrScheme name="自定义 22">
      <a:dk1>
        <a:sysClr val="windowText" lastClr="000000"/>
      </a:dk1>
      <a:lt1>
        <a:sysClr val="window" lastClr="FFFFFF"/>
      </a:lt1>
      <a:dk2>
        <a:srgbClr val="333333"/>
      </a:dk2>
      <a:lt2>
        <a:srgbClr val="EEE6E2"/>
      </a:lt2>
      <a:accent1>
        <a:srgbClr val="015F96"/>
      </a:accent1>
      <a:accent2>
        <a:srgbClr val="347FAB"/>
      </a:accent2>
      <a:accent3>
        <a:srgbClr val="679FC0"/>
      </a:accent3>
      <a:accent4>
        <a:srgbClr val="99BFD5"/>
      </a:accent4>
      <a:accent5>
        <a:srgbClr val="CCDFEA"/>
      </a:accent5>
      <a:accent6>
        <a:srgbClr val="FFFFFF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>
            <a:lumMod val="50000"/>
          </a:schemeClr>
        </a:solidFill>
        <a:ln>
          <a:noFill/>
        </a:ln>
      </a:spPr>
      <a:bodyPr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1200" cap="none" spc="0" normalizeH="0" baseline="0" noProof="0">
            <a:ln>
              <a:noFill/>
            </a:ln>
            <a:solidFill>
              <a:schemeClr val="tx1"/>
            </a:solidFill>
            <a:effectLst/>
            <a:uLnTx/>
            <a:uFillTx/>
            <a:latin typeface="Calibri" panose="020F0502020204030204" charset="0"/>
            <a:ea typeface="宋体" panose="02010600030101010101" pitchFamily="2" charset="-122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1210</Words>
  <Application>Microsoft Office PowerPoint</Application>
  <PresentationFormat>自定义</PresentationFormat>
  <Paragraphs>189</Paragraphs>
  <Slides>15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谢谢大家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大连市整合城乡居民医保政策解读</dc:title>
  <dc:creator>ybj</dc:creator>
  <cp:lastModifiedBy>AutoBVT</cp:lastModifiedBy>
  <cp:revision>146</cp:revision>
  <dcterms:created xsi:type="dcterms:W3CDTF">2019-10-11T08:47:00Z</dcterms:created>
  <dcterms:modified xsi:type="dcterms:W3CDTF">2020-09-24T03:33:05Z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